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70" r:id="rId11"/>
    <p:sldId id="267" r:id="rId12"/>
    <p:sldId id="271" r:id="rId13"/>
    <p:sldId id="272" r:id="rId14"/>
    <p:sldId id="273" r:id="rId15"/>
    <p:sldId id="274" r:id="rId16"/>
    <p:sldId id="268" r:id="rId17"/>
  </p:sldIdLst>
  <p:sldSz cx="18288000" cy="10287000"/>
  <p:notesSz cx="6858000" cy="9144000"/>
  <p:embeddedFontLst>
    <p:embeddedFont>
      <p:font typeface="Arimo Bold Italics" panose="020B0604020202020204" charset="0"/>
      <p:regular r:id="rId18"/>
    </p:embeddedFont>
    <p:embeddedFont>
      <p:font typeface="Calibri" panose="020F0502020204030204" pitchFamily="34" charset="0"/>
      <p:regular r:id="rId19"/>
      <p:bold r:id="rId20"/>
      <p:italic r:id="rId21"/>
      <p:boldItalic r:id="rId22"/>
    </p:embeddedFont>
    <p:embeddedFont>
      <p:font typeface="Muli Bold" panose="020B0604020202020204" charset="0"/>
      <p:regular r:id="rId23"/>
    </p:embeddedFont>
    <p:embeddedFont>
      <p:font typeface="Muli Bold Bold" panose="020B0604020202020204" charset="0"/>
      <p:regular r:id="rId24"/>
    </p:embeddedFont>
    <p:embeddedFont>
      <p:font typeface="Muli Regular" panose="020B0604020202020204" charset="0"/>
      <p:regular r:id="rId25"/>
    </p:embeddedFont>
    <p:embeddedFont>
      <p:font typeface="Muli Regular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B18A-4635-B8B7-C8AEC4DF9565}"/>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18A-4635-B8B7-C8AEC4DF9565}"/>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B18A-4635-B8B7-C8AEC4DF9565}"/>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B18A-4635-B8B7-C8AEC4DF9565}"/>
              </c:ext>
            </c:extLst>
          </c:dPt>
          <c:dLbls>
            <c:dLbl>
              <c:idx val="0"/>
              <c:tx>
                <c:rich>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fld id="{75717377-8013-4C9E-838A-0E372DF0C92B}" type="CATEGORYNAME">
                      <a:rPr lang="en-US"/>
                      <a:pPr>
                        <a:defRPr sz="2800"/>
                      </a:pPr>
                      <a:t>[CATEGORY NAME]</a:t>
                    </a:fld>
                    <a:r>
                      <a:rPr lang="en-US" baseline="0"/>
                      <a:t>
40%</a:t>
                    </a:r>
                  </a:p>
                </c:rich>
              </c:tx>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18A-4635-B8B7-C8AEC4DF9565}"/>
                </c:ext>
              </c:extLst>
            </c:dLbl>
            <c:dLbl>
              <c:idx val="1"/>
              <c:tx>
                <c:rich>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fld id="{C8BACB5A-E03F-45E2-8C98-D3AB30504CA8}" type="CATEGORYNAME">
                      <a:rPr lang="en-US"/>
                      <a:pPr>
                        <a:defRPr sz="2800">
                          <a:solidFill>
                            <a:schemeClr val="accent1"/>
                          </a:solidFill>
                        </a:defRPr>
                      </a:pPr>
                      <a:t>[CATEGORY NAME]</a:t>
                    </a:fld>
                    <a:r>
                      <a:rPr lang="en-US" baseline="0"/>
                      <a:t>
60%</a:t>
                    </a:r>
                  </a:p>
                </c:rich>
              </c:tx>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18A-4635-B8B7-C8AEC4DF9565}"/>
                </c:ext>
              </c:extLst>
            </c:dLbl>
            <c:dLbl>
              <c:idx val="2"/>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B18A-4635-B8B7-C8AEC4DF9565}"/>
                </c:ext>
              </c:extLst>
            </c:dLbl>
            <c:dLbl>
              <c:idx val="3"/>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B18A-4635-B8B7-C8AEC4DF9565}"/>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Indies</c:v>
                </c:pt>
                <c:pt idx="1">
                  <c:v>AAA</c:v>
                </c:pt>
              </c:strCache>
            </c:strRef>
          </c:cat>
          <c:val>
            <c:numRef>
              <c:f>Sheet1!$B$2:$B$5</c:f>
              <c:numCache>
                <c:formatCode>General</c:formatCode>
                <c:ptCount val="4"/>
                <c:pt idx="0">
                  <c:v>54</c:v>
                </c:pt>
                <c:pt idx="1">
                  <c:v>46</c:v>
                </c:pt>
              </c:numCache>
            </c:numRef>
          </c:val>
          <c:extLst>
            <c:ext xmlns:c16="http://schemas.microsoft.com/office/drawing/2014/chart" uri="{C3380CC4-5D6E-409C-BE32-E72D297353CC}">
              <c16:uniqueId val="{00000000-B18A-4635-B8B7-C8AEC4DF9565}"/>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Cantidad de titulos</c:v>
                </c:pt>
              </c:strCache>
            </c:strRef>
          </c:tx>
          <c:spPr>
            <a:solidFill>
              <a:schemeClr val="accent1"/>
            </a:solidFill>
            <a:ln>
              <a:noFill/>
            </a:ln>
            <a:effectLst/>
          </c:spPr>
          <c:invertIfNegative val="0"/>
          <c:cat>
            <c:strRef>
              <c:f>Sheet1!$A$2:$A$5</c:f>
              <c:strCache>
                <c:ptCount val="4"/>
                <c:pt idx="0">
                  <c:v> Indie</c:v>
                </c:pt>
                <c:pt idx="1">
                  <c:v>Casual</c:v>
                </c:pt>
                <c:pt idx="2">
                  <c:v>Action</c:v>
                </c:pt>
                <c:pt idx="3">
                  <c:v>Adventure</c:v>
                </c:pt>
              </c:strCache>
            </c:strRef>
          </c:cat>
          <c:val>
            <c:numRef>
              <c:f>Sheet1!$B$2:$B$5</c:f>
              <c:numCache>
                <c:formatCode>General</c:formatCode>
                <c:ptCount val="4"/>
                <c:pt idx="0">
                  <c:v>20000</c:v>
                </c:pt>
                <c:pt idx="1">
                  <c:v>12176</c:v>
                </c:pt>
                <c:pt idx="2">
                  <c:v>11539</c:v>
                </c:pt>
                <c:pt idx="3">
                  <c:v>10944</c:v>
                </c:pt>
              </c:numCache>
            </c:numRef>
          </c:val>
          <c:extLst>
            <c:ext xmlns:c16="http://schemas.microsoft.com/office/drawing/2014/chart" uri="{C3380CC4-5D6E-409C-BE32-E72D297353CC}">
              <c16:uniqueId val="{00000000-0E42-4C2E-8269-9005B9C3AC42}"/>
            </c:ext>
          </c:extLst>
        </c:ser>
        <c:dLbls>
          <c:showLegendKey val="0"/>
          <c:showVal val="0"/>
          <c:showCatName val="0"/>
          <c:showSerName val="0"/>
          <c:showPercent val="0"/>
          <c:showBubbleSize val="0"/>
        </c:dLbls>
        <c:gapWidth val="150"/>
        <c:overlap val="100"/>
        <c:axId val="1214562144"/>
        <c:axId val="1214560064"/>
      </c:barChart>
      <c:catAx>
        <c:axId val="121456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4560064"/>
        <c:crosses val="autoZero"/>
        <c:auto val="1"/>
        <c:lblAlgn val="ctr"/>
        <c:lblOffset val="100"/>
        <c:noMultiLvlLbl val="0"/>
      </c:catAx>
      <c:valAx>
        <c:axId val="1214560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4562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Ventas</a:t>
            </a:r>
            <a:r>
              <a:rPr lang="en-US" baseline="0" dirty="0"/>
              <a:t> totals</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2478-4FD7-9C85-1E5BA151BD2D}"/>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2478-4FD7-9C85-1E5BA151BD2D}"/>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2478-4FD7-9C85-1E5BA151BD2D}"/>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2478-4FD7-9C85-1E5BA151BD2D}"/>
              </c:ext>
            </c:extLst>
          </c:dPt>
          <c:dLbls>
            <c:dLbl>
              <c:idx val="0"/>
              <c:tx>
                <c:rich>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fld id="{75717377-8013-4C9E-838A-0E372DF0C92B}" type="CATEGORYNAME">
                      <a:rPr lang="en-US"/>
                      <a:pPr>
                        <a:defRPr sz="2800"/>
                      </a:pPr>
                      <a:t>[CATEGORY NAME]</a:t>
                    </a:fld>
                    <a:r>
                      <a:rPr lang="en-US" baseline="0" dirty="0"/>
                      <a:t>
54</a:t>
                    </a:r>
                  </a:p>
                </c:rich>
              </c:tx>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478-4FD7-9C85-1E5BA151BD2D}"/>
                </c:ext>
              </c:extLst>
            </c:dLbl>
            <c:dLbl>
              <c:idx val="1"/>
              <c:tx>
                <c:rich>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fld id="{C8BACB5A-E03F-45E2-8C98-D3AB30504CA8}" type="CATEGORYNAME">
                      <a:rPr lang="en-US"/>
                      <a:pPr>
                        <a:defRPr sz="2800">
                          <a:solidFill>
                            <a:schemeClr val="accent1"/>
                          </a:solidFill>
                        </a:defRPr>
                      </a:pPr>
                      <a:t>[CATEGORY NAME]</a:t>
                    </a:fld>
                    <a:r>
                      <a:rPr lang="en-US" baseline="0" dirty="0"/>
                      <a:t>
46</a:t>
                    </a:r>
                  </a:p>
                </c:rich>
              </c:tx>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478-4FD7-9C85-1E5BA151BD2D}"/>
                </c:ext>
              </c:extLst>
            </c:dLbl>
            <c:dLbl>
              <c:idx val="2"/>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2478-4FD7-9C85-1E5BA151BD2D}"/>
                </c:ext>
              </c:extLst>
            </c:dLbl>
            <c:dLbl>
              <c:idx val="3"/>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2478-4FD7-9C85-1E5BA151BD2D}"/>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Indies</c:v>
                </c:pt>
                <c:pt idx="1">
                  <c:v>AAA</c:v>
                </c:pt>
              </c:strCache>
            </c:strRef>
          </c:cat>
          <c:val>
            <c:numRef>
              <c:f>Sheet1!$B$2:$B$5</c:f>
              <c:numCache>
                <c:formatCode>General</c:formatCode>
                <c:ptCount val="4"/>
                <c:pt idx="0">
                  <c:v>54</c:v>
                </c:pt>
                <c:pt idx="1">
                  <c:v>46</c:v>
                </c:pt>
              </c:numCache>
            </c:numRef>
          </c:val>
          <c:extLst>
            <c:ext xmlns:c16="http://schemas.microsoft.com/office/drawing/2014/chart" uri="{C3380CC4-5D6E-409C-BE32-E72D297353CC}">
              <c16:uniqueId val="{00000008-2478-4FD7-9C85-1E5BA151BD2D}"/>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9T06:36:51.1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2323 1401,'-1'0,"0"0,-1-1,1 1,-1 0,1-1,0 1,0-1,-1 0,1 0,0 1,0-1,0 0,0 0,0 0,0 0,0 0,0 0,0 0,0-1,1 1,-1 0,0 0,1-1,-1 1,1 0,-1-1,1 1,0 0,-1-3,0-2,0 1,1-1,-1 0,1 0,0 1,1-7,2-1,1 1,0-1,1 1,0 0,1 1,0-1,1 1,1 0,-1 1,2 0,-1 0,12-10,12-9,31-39,-39 40,1 1,37-29,-19 15,-34 31,1 0,0 1,15-11,15-8,2 2,1 1,65-26,24-7,-18 7,197-86,-55 29,-112 60,-12 5,224-73,-245 84,-76 21,2-1,1 1,-1 2,2 2,40-3,-43 7,0-2,-1-2,59-18,-1-1,-35 17,0 2,1 2,96 6,-103 0,-40-1,-1 1,1 0,0 0,-1 1,1 1,-1 0,0 1,0 0,11 6,-16-7,0 1,0-1,-1 1,0 1,0-1,0 1,-1 0,1 0,-1 0,0 1,-1-1,1 1,-1 0,0 0,-1 0,1 0,1 9,14 87,-8-35,0 0,3 104,-14 69,-2-89,5-25,-5 141,-3-228,-1 0,-2-1,-28 74,-12 47,36-97,-3-1,-2 0,-37 80,-9 11,-6 14,27-79,-4-1,-69 94,39-72,13-15,-119 130,80-114,-206 203,125-133,117-116,-3-3,-95 62,85-64,-5 4,-391 267,340-245,-125 72,19-14,-170 85,-67 6,190-89,154-84,64-30,-76 45,-117 65,-11-6,202-92,-76 57,35-21,89-60,0 2,-35 37,34-31,18-19,1 1,0 1,0-1,1 1,0 1,1-1,0 1,-8 20,12-27,0 1,0-1,0 0,0 1,1-1,-1 1,1-1,0 1,0-1,0 1,1-1,-1 1,1-1,0 1,0-1,0 0,0 1,1-1,-1 0,1 0,0 0,0 0,0 0,0 0,0-1,1 1,-1-1,1 1,0-1,0 0,4 2,19 10,1 0,1-3,45 14,92 16,-131-34,186 35,258 16,25-15,301-32,-500-14,-169 4,298-5,1-27,953-179,-791 112,-196 30,142-21,180-11,208-30,-776 107,529-74,2 28,-520 58,564-33,125-10,-477 28,333-22,-464 30,164-7,-308 24,305-15,-101-3,-146 11,45-11,48-1,383 17,-323 5,-288-2,0-1,0-1,-1-1,1-1,-1-2,0 0,0-2,-1 0,23-12,-30 9,-7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9T06:36:54.88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6970 341,'-15'0,"3"1,0-1,0 0,0-1,0-1,-22-5,31 6,1 0,-1 0,1 0,0 0,0-1,0 1,0-1,0 1,0-1,0 0,0 0,0 0,1 0,-1 0,1 0,0 0,-1-1,1 1,0 0,0-1,1 1,-1-1,0 1,1-1,-1 1,1-1,0 1,0-1,0 0,0 1,1-1,-1 1,1-4,0 2,1-1,-1 1,1-1,-1 1,1 0,1 0,-1 0,0 0,1 0,0 0,0 1,0-1,0 1,1 0,-1 0,1 0,7-4,8-4,1 1,33-12,-9 3,-19 10,0 1,1 0,1 2,-1 1,1 2,36-2,54-8,107-18,-75 13,-4 4,254 9,-216 8,1874-3,-1807 22,-4 0,-227-23,0 1,0 1,0 1,0 0,-1 2,1 0,-1 1,0 1,23 10,10 5,-38-17,1 2,21 11,-31-15,-1 1,1-1,-1 1,1 0,-1 0,0 0,0 1,0-1,-1 1,1-1,-1 1,0 0,2 5,1 4,-2 0,1 0,-2 1,0-1,1 27,-7 73,0-47,1 535,4-350,2-213,1 0,2 0,1-1,15 43,-9-35,-2 1,5 53,15 148,-24-202,3 21,3 0,29 90,-34-133,-2 1,0 0,-2 1,0-1,-2 1,-1-1,-1 1,-1 0,-1-1,-7 32,6-46,-1 1,-1-1,0 0,0 0,-1-1,0 1,-1-1,-11 12,-24 36,25-31,0 0,-2-1,-33 35,0-2,31-33,-30 26,2-10,-3-1,-64 36,-122 53,160-85,41-22,-65 28,-61 23,99-41,-93 30,-186 68,94-31,-110 10,64-23,-269 65,175-69,-401 66,244-73,-264 28,455-66,-122 12,-428-32,589-20,-3373 3,3677 0,-1 1,1 0,-14 3,24-4,0 0,0 0,0 1,0-1,0 1,1-1,-1 1,0 0,0 0,1 0,-1 0,1 0,-1 0,1 0,-1 0,1 1,-1-1,1 0,0 1,0-1,0 1,0 0,0-1,0 1,0 0,1-1,-1 1,1 0,-2 4,3-5,-1 0,0 1,1-1,-1 1,1-1,-1 0,1 1,0-1,-1 0,1 0,0 0,0 1,0-1,0 0,0 0,0 0,0 0,0-1,0 1,1 0,0 0,33 16,-27-14,118 54,-54-23,86 28,505 170,-519-182,271 55,116 20,104 20,-372-99,180 36,464 64,-334-76,183 18,22-13,356 28,-132-15,-777-65,215 15,83 9,112-14,-510-30,335 38,-2 0,-276-30,309 59,-273-36,-105-18,130 35,-173-37,11 2,-74-14,0 0,-1 0,1 1,-1 0,0 0,0 1,0 0,9 7,-14-10,0-1,0 1,-1 0,1-1,-1 1,1 0,-1-1,1 1,-1 0,1 0,-1-1,1 1,-1 0,0 0,0 0,1 0,-1 0,0-1,0 1,0 0,0 0,0 0,0 0,0 0,-1 1,1-1,-1 1,0-1,0 1,0-1,0 1,0-1,0 0,0 1,-1-1,1 0,0 0,-3 1,-5 4,-1-1,0 0,-14 4,19-7,-17 5,0-1,-1 0,0-2,-45 2,-98-7,79-2,51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9T06:36:57.21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9398 14309,'-5'1,"1"0,-1 0,0 1,1-1,-1 1,1 0,-1 0,1 1,0-1,-8 7,-14 7,-3-1,-1-1,0-2,-1-1,-1-2,1-1,-1-1,-51 4,-79 9,106-11,-67 2,86-10,-222-4,240 2,-1-2,1 0,0-1,0-1,1 0,-1-2,1 0,0-1,1-1,-18-12,4 0,21 15,0-1,0 0,1-1,-17-17,19 18,1 1,-1 0,-1 0,1 1,-1 0,-11-6,11 6,-1 0,1 0,0-1,0 0,-11-11,-159-177,142 150,-52-84,52 73,13 22,2 2,-23-45,-1-8,19 38,3-1,-27-73,-25-79,-7-24,56 132,3 13,-33-81,-7-5,38 92,-38-76,-52-130,28 60,2 5,32 77,11 7,3 7,-30-86,-26-63,86 252,-17-40,-29-92,-15-45,5 21,-62-165,65 186,-150-369,190 457,-24-119,34 128,-48-156,6 26,10-1,25 106,-8-51,13 39,0 6,-2-101,13 150,-1-1,-10-37,5 32,-3-48,11 68,-2-5,2 1,5-53,-3 73,1 1,0-1,0 0,1 1,0 0,0-1,1 1,0 0,0 1,1-1,0 1,1 0,10-11,2 2,1 1,0 1,1 1,1 1,0 0,1 2,0 0,0 2,1 0,0 2,26-5,283-49,-232 48,135 0,-125 13,384 17,-220 7,370 53,-241-17,-340-54,223 21,-100-13,20 7,150 14,325-26,-406-13,-143 4,28 1,174-21,-310 16,24-3,0-1,86-26,-73 13,-17 6,45-22,-74 29,-1-1,-1 0,0 0,0-2,0 0,-1 0,11-13,-4 2,-2-1,0 0,26-46,-36 54,0-1,-1 0,-1 0,0-1,-1 1,-1-1,-1 0,2-20,-3 8,-1 0,-7-54,5 71,-1 0,0 1,0-1,-1 1,0-1,-1 1,0 0,-1 1,0-1,-9-11,-8-3,-1 0,0 2,-2 0,-1 2,-35-21,-151-71,197 105,-33-13,-1 2,-1 2,-71-12,-41-13,-252-73,298 88,-188-15,-304-17,-160-17,162 17,-91 21,419 28,-1757-15,1525 25,-363 57,10 80,769-121,-551 113,468-85,-273 108,227-64,-200 88,358-147,29-14,1 2,0 1,-45 33,-166 142,232-180,0 0,0 0,2 2,0 0,0 0,2 1,0 1,1-1,1 2,0-1,1 2,2-1,0 1,1-1,0 2,2-1,-1 27,5-36,0-1,1 1,0-1,0 1,2-1,-1 0,1 0,0-1,1 1,0-1,13 17,-4-7,2-1,0 0,1-1,24 19,11 3,1-3,2-2,1-3,2-1,74 25,-71-32,0-3,77 14,18-4,160 27,-196-35,138 45,-27-7,-139-38,1-4,154 9,242-27,-198-3,-226 1,-1-2,0-4,-1-2,69-21,-34 1,172-78,-73-2,-151 82,-20 11,-2 0,0-2,29-29,56-70,-52 54,-11 8,-2-1,59-103,-92 139,0-1,-1 0,-2-1,9-33,14-96,-30 147,8-78,-3-1,-7-116,-1 83,3-14,-4-129,-6 173,-5 0,-43-151,25 114,-5-14,-5 1,-62-133,12 49,-80-166,16 53,136 288,-169-350,36 79,109 222,4 13,-56-168,2-18,5 20,44 99,-104-235,132 345,-13-48,21 56,-2 1,-1 0,-22-39,18 39,-16-39,20 40,-27-47,24 50,1-1,-12-34,17 37,-2 0,0 1,-22-34,-16-24,39 61,-1 1,0 0,-26-30,-37-45,51 63,-43-47,6 12,41 43,-1 1,-25-21,-4 0,16 14,-60-42,83 65,-1-1,1 2,-1 0,0 0,0 1,-1 0,1 1,-1 0,1 1,-1 0,-12 1,20 1,1 0,-1 0,1 1,0-1,-1 1,1 0,-1 0,1 0,0 1,0-1,0 1,0 0,0 0,0 0,0 0,0 0,1 0,-1 1,1-1,0 1,0 0,0 0,0 0,0 0,1 0,-1 0,1 0,0 1,0-1,0 0,0 5,-3 11,1 0,1 0,1 0,2 28,0-34,-1 34,0-11,1 0,11 63,-2-62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9T06:36:57.54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3002 0,'-4'4,"-1"-1,1 0,-1 0,0 0,0-1,0 0,0 0,-9 2,-9 4,-82 43,72-32,-1-3,-1-1,-66 19,69-24,0 1,0 1,-37 21,16-7,30-17,-1 0,-48 9,48-13,0 1,1 1,-26 11,-284 131,301-135,-245 125,192-92,-26 16,65-34,31-20,0 1,0 0,1 0,0 2,-19 20,19-15,-5 5,0 0,-1-1,-34 26,37-32,0 1,0 1,2 0,-19 26,22-26,-1 0,-2-1,1-1,-2 0,-23 18,14-14,1 1,1 1,-22 27,19-21,-43 37,-14 4,43-34,-2-1,-61 37,-174 97,234-142,7-2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9T06:37:00.108"/>
    </inkml:context>
    <inkml:brush xml:id="br0">
      <inkml:brushProperty name="width" value="0.5" units="cm"/>
      <inkml:brushProperty name="height" value="1" units="cm"/>
      <inkml:brushProperty name="color" value="#FF2500"/>
      <inkml:brushProperty name="tip" value="rectangle"/>
      <inkml:brushProperty name="rasterOp" value="maskPen"/>
      <inkml:brushProperty name="ignorePressure" value="1"/>
    </inkml:brush>
  </inkml:definitions>
  <inkml:trace contextRef="#ctx0" brushRef="#br0">4906 977,'-1'0,"-1"0,1-1,0 1,-1-1,1 1,0-1,-1 1,1-1,0 0,0 0,-1 0,1 0,0 0,0 0,0 0,0 0,0 0,0 0,1 0,-1-1,0 1,1 0,-1-1,0 1,1 0,0-1,-1 1,1-1,0 1,0-3,-2-4,2 1,-1-1,1 0,1-11,0 10,1 1,0-1,0 1,0 0,1 0,1 0,-1 0,1 1,1-1,-1 1,10-11,3 0,0 1,34-25,6-7,-31 25,1 2,0 0,2 2,0 1,2 1,53-22,-30 15,59-36,-74 38,1 2,1 1,71-23,-71 30,70-35,-77 32,0 1,1 2,46-12,-17 12,196-51,-176 39,1 3,1 5,1 3,0 4,95 1,681 12,-824-1,0 2,-1 1,0 3,0 0,-1 3,58 23,-41-16,90 17,19 5,-122-27,0 1,-1 3,0 0,-1 3,56 38,-78-45,9 5,-1 1,27 27,37 34,-68-63,-1 0,0 1,-1 1,-1 1,-1 1,21 33,49 93,-80-133,-2-1,1 1,-2 0,0 1,-1-1,0 1,1 24,-5 110,-1-85,2 40,-6 103,3-184,-1 0,0 1,-2-2,0 1,-2 0,-16 33,-60 91,56-95,-2 0,-53 66,51-74,-30 37,-3-3,-3-3,-126 106,-21 5,-201 158,268-238,-183 99,-485 222,743-392,-1-3,-111 31,-733 238,689-220,-301 67,85-51,-586 113,734-152,-172 24,-135 6,169-10,-130 27,138-33,369-65,11-2,1 2,0 2,-56 19,67-17,-25 12,60-23,0-1,0 1,0 0,0 0,0 0,-1 0,1 0,0 0,0 1,0-1,0 0,0 0,0 0,0 0,-1 0,1 0,0 0,0 0,0 0,0 0,0 0,0 0,0 0,0 0,-1 1,1-1,0 0,0 0,0 0,0 0,0 0,0 0,0 0,0 1,0-1,0 0,0 0,0 0,0 0,0 0,0 0,0 1,0-1,0 0,0 0,0 0,0 0,0 0,0 0,0 0,0 1,0-1,0 0,0 0,0 0,0 0,0 0,1 0,-1 0,0 1,12 2,17-1,571-2,-247-3,10199 3,-10044 22,-7 0,-125-1,-37-1,-306-19,37 5,-62-4,1-1,0 1,0 0,-1 1,1 0,-1 0,0 1,0 0,9 7,-16-11,-1 0,1 0,-1 1,1-1,0 0,-1 1,1-1,-1 1,1-1,-1 0,1 1,-1-1,1 1,-1-1,0 1,1 0,-1-1,0 1,1-1,-1 1,0 0,0-1,1 1,-1 0,0-1,0 1,0 0,0-1,0 1,0 0,0-1,0 1,0 0,0-1,-1 1,1 0,0-1,0 1,-1-1,1 1,0 0,-1-1,1 1,0-1,-1 1,1-1,-1 1,1-1,-1 1,1-1,-1 0,0 1,1-1,-1 0,1 1,-1-1,0 0,0 1,-5 1,-1 0,1 0,0 0,-14 1,-80 4,-135-8,92-3,-90 4,190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9T06:37:00.955"/>
    </inkml:context>
    <inkml:brush xml:id="br0">
      <inkml:brushProperty name="width" value="0.5" units="cm"/>
      <inkml:brushProperty name="height" value="1" units="cm"/>
      <inkml:brushProperty name="color" value="#FF2500"/>
      <inkml:brushProperty name="tip" value="rectangle"/>
      <inkml:brushProperty name="rasterOp" value="maskPen"/>
      <inkml:brushProperty name="ignorePressure" value="1"/>
    </inkml:brush>
  </inkml:definitions>
  <inkml:trace contextRef="#ctx0" brushRef="#br0">8086 85,'-4'-3,"-1"-1,0 1,0-1,0 1,0 1,0-1,-1 1,0 0,1 0,-1 1,-7-2,-67-5,66 7,-130-3,67 4,-91-13,11-4,-264 8,294 9,59 4,-68 11,17-1,-221 37,1 27,335-77,-155 39,-199 43,273-68,-23 3,1 4,-105 37,-339 127,337-93,136-57,-82 28,17-11,-167 88,106-45,-20 29,147-78,35-19,1 3,2 1,1 1,-44 51,78-79,-1 0,1 0,0 0,1 1,-1-1,1 1,0 0,0 0,1 0,0 0,0 1,0-1,1 1,0-1,0 1,1-1,-1 1,1 0,1-1,0 1,0-1,0 1,0-1,1 1,0-1,1 0,-1 0,1 0,0 0,1 0,-1-1,1 0,0 1,1-1,4 5,40 29,2-1,94 53,123 45,-110-58,-33-22,36 21,-5 7,227 89,208 78,-114-42,176 41,-195-88,-248-85,64 22,271 95,285 121,-552-205,62 0,-50-18,-216-65,511 203,-174-67,-195-81,-102-40,-67-27,0 2,-1 2,-1 3,62 39,-101-57,0 0,-1 1,0 0,0 0,-1 0,1 1,-1 0,0-1,5 12,-8-16,0 1,-1 0,1 0,-1-1,1 1,-1 0,1 0,-1 0,0 0,0 0,0 0,0 0,0-1,-1 1,1 0,0 0,-1 0,1 0,-1 0,0-1,0 1,0 0,0-1,0 1,0-1,0 1,0-1,-1 1,1-1,0 0,-1 1,1-1,-1 0,0 0,1 0,-1 0,0-1,1 1,-4 1,-9 2,1 0,-1-1,0-1,0 0,-27 1,-21 2,-315 25,-3-30,169-2,-2748 2,2488-20,136 2,-69-3,-18-1,-237-7,396 15,-278-32,116 6,85 0,-34-2,201 35,-233-24,130-20,-39-6,-3 27,225 25,1-3,-136-32,161 28,-1 3,-135-1,184 10,0-1,0 0,-1-1,1-1,0-1,1-1,-27-10,45 15,0 0,0 0,0 0,0 0,0 0,0 0,0 0,-1 0,1 0,0 0,0 0,0 0,0 0,0 0,0 0,0 0,0 0,0 0,0 0,0 0,-1 0,1 0,0-1,0 1,0 0,0 0,0 0,0 0,0 0,0 0,0 0,0 0,0 0,0 0,0-1,0 1,0 0,0 0,0 0,0 0,0 0,0 0,0 0,0 0,0 0,0 0,0-1,0 1,0 0,0 0,0 0,0 0,0 0,1 0,-1 0,0 0,0 0,0 0,0 0,0 0,0 0,0-1,0 1,0 0,0 0,0 0,1 0,10-3,14 0,140 3,-126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9T06:37:01.472"/>
    </inkml:context>
    <inkml:brush xml:id="br0">
      <inkml:brushProperty name="width" value="0.5" units="cm"/>
      <inkml:brushProperty name="height" value="1" units="cm"/>
      <inkml:brushProperty name="color" value="#FF2500"/>
      <inkml:brushProperty name="tip" value="rectangle"/>
      <inkml:brushProperty name="rasterOp" value="maskPen"/>
      <inkml:brushProperty name="ignorePressure" value="1"/>
    </inkml:brush>
  </inkml:definitions>
  <inkml:trace contextRef="#ctx0" brushRef="#br0">3784 2,'-176'-2,"-199"6,264 8,1 5,-124 35,117-18,-52 11,27-10,76-16,-90 11,-5-5,1 7,-231 78,175-56,2 0,-132 70,310-110,1 1,1 2,1 1,0 2,-35 28,-33 22,80-57,-1 1,2 0,0 2,1 0,-34 38,32-28,2 2,-31 56,42-68,2 0,0 0,1 0,0 1,1 0,2 0,-3 26,5 204,2-111,0-111,0-1,1 0,2 1,0-2,11 30,52 111,-57-143,25 36,-24-41,-1 1,-1 0,12 29,49 108,-3-6,-59-125,-1 1,-1 1,-1-1,4 38,-8-30,0-3,2 1,7 33,-2-23,-2 0,4 79,-12 84,-2-80,2-95,-2-1,0 0,-2 0,-1-1,-2 0,-20 51,19-52,1 1,-6 37,10-38,-2 0,-1 0,-11 25,-29 84,36-96,-2 0,-26 52,-35 81,30-62,-2 16,20-50,6-25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3.png"/><Relationship Id="rId2" Type="http://schemas.openxmlformats.org/officeDocument/2006/relationships/image" Target="../media/image8.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Graphical user interface, website&#10;&#10;Description automatically generated">
            <a:extLst>
              <a:ext uri="{FF2B5EF4-FFF2-40B4-BE49-F238E27FC236}">
                <a16:creationId xmlns:a16="http://schemas.microsoft.com/office/drawing/2014/main" id="{0D886343-E659-E331-1680-EB52BAE89BD3}"/>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1" y="0"/>
            <a:ext cx="18288001" cy="10287000"/>
          </a:xfrm>
          <a:prstGeom prst="rect">
            <a:avLst/>
          </a:prstGeom>
          <a:ln>
            <a:noFill/>
          </a:ln>
          <a:effectLst>
            <a:outerShdw blurRad="292100" dist="139700" dir="2700000" algn="tl" rotWithShape="0">
              <a:srgbClr val="333333">
                <a:alpha val="65000"/>
              </a:srgbClr>
            </a:outerShdw>
          </a:effectLst>
        </p:spPr>
      </p:pic>
      <p:sp>
        <p:nvSpPr>
          <p:cNvPr id="12" name="TextBox 12"/>
          <p:cNvSpPr txBox="1"/>
          <p:nvPr/>
        </p:nvSpPr>
        <p:spPr>
          <a:xfrm>
            <a:off x="13258800" y="8724900"/>
            <a:ext cx="4343400" cy="371897"/>
          </a:xfrm>
          <a:prstGeom prst="rect">
            <a:avLst/>
          </a:prstGeom>
        </p:spPr>
        <p:txBody>
          <a:bodyPr wrap="square" lIns="0" tIns="0" rIns="0" bIns="0" rtlCol="0" anchor="t">
            <a:spAutoFit/>
          </a:bodyPr>
          <a:lstStyle/>
          <a:p>
            <a:pPr>
              <a:lnSpc>
                <a:spcPts val="2939"/>
              </a:lnSpc>
            </a:pPr>
            <a:r>
              <a:rPr lang="en-US" sz="2800" b="1" dirty="0">
                <a:solidFill>
                  <a:schemeClr val="bg1"/>
                </a:solidFill>
                <a:latin typeface="Muli Regular"/>
              </a:rPr>
              <a:t>Autor: Giuliano Cucina</a:t>
            </a:r>
          </a:p>
        </p:txBody>
      </p:sp>
      <p:grpSp>
        <p:nvGrpSpPr>
          <p:cNvPr id="13" name="Group 13"/>
          <p:cNvGrpSpPr/>
          <p:nvPr/>
        </p:nvGrpSpPr>
        <p:grpSpPr>
          <a:xfrm>
            <a:off x="3124200" y="1229898"/>
            <a:ext cx="9597617" cy="3123782"/>
            <a:chOff x="3352800" y="710217"/>
            <a:chExt cx="12796822" cy="4165044"/>
          </a:xfrm>
        </p:grpSpPr>
        <p:sp>
          <p:nvSpPr>
            <p:cNvPr id="14" name="TextBox 14"/>
            <p:cNvSpPr txBox="1"/>
            <p:nvPr/>
          </p:nvSpPr>
          <p:spPr>
            <a:xfrm>
              <a:off x="3759200" y="1387126"/>
              <a:ext cx="12390422" cy="3488135"/>
            </a:xfrm>
            <a:prstGeom prst="rect">
              <a:avLst/>
            </a:prstGeom>
          </p:spPr>
          <p:txBody>
            <a:bodyPr lIns="0" tIns="0" rIns="0" bIns="0" rtlCol="0" anchor="t">
              <a:spAutoFit/>
            </a:bodyPr>
            <a:lstStyle/>
            <a:p>
              <a:pPr>
                <a:lnSpc>
                  <a:spcPts val="10230"/>
                </a:lnSpc>
              </a:pPr>
              <a:r>
                <a:rPr lang="en-US" sz="9300" dirty="0">
                  <a:solidFill>
                    <a:schemeClr val="bg1"/>
                  </a:solidFill>
                  <a:latin typeface="Muli Bold Bold"/>
                </a:rPr>
                <a:t>Steam</a:t>
              </a:r>
            </a:p>
            <a:p>
              <a:pPr>
                <a:lnSpc>
                  <a:spcPts val="10230"/>
                </a:lnSpc>
              </a:pPr>
              <a:endParaRPr lang="en-US" sz="9300" dirty="0">
                <a:solidFill>
                  <a:srgbClr val="171717"/>
                </a:solidFill>
                <a:latin typeface="Muli Bold Bold"/>
              </a:endParaRPr>
            </a:p>
          </p:txBody>
        </p:sp>
        <p:sp>
          <p:nvSpPr>
            <p:cNvPr id="15" name="TextBox 15"/>
            <p:cNvSpPr txBox="1"/>
            <p:nvPr/>
          </p:nvSpPr>
          <p:spPr>
            <a:xfrm>
              <a:off x="3352800" y="710217"/>
              <a:ext cx="10130007" cy="666749"/>
            </a:xfrm>
            <a:prstGeom prst="rect">
              <a:avLst/>
            </a:prstGeom>
          </p:spPr>
          <p:txBody>
            <a:bodyPr lIns="0" tIns="0" rIns="0" bIns="0" rtlCol="0" anchor="t">
              <a:spAutoFit/>
            </a:bodyPr>
            <a:lstStyle/>
            <a:p>
              <a:pPr>
                <a:lnSpc>
                  <a:spcPts val="4200"/>
                </a:lnSpc>
                <a:spcBef>
                  <a:spcPct val="0"/>
                </a:spcBef>
              </a:pPr>
              <a:r>
                <a:rPr lang="en-US" sz="3000" dirty="0">
                  <a:solidFill>
                    <a:schemeClr val="bg1"/>
                  </a:solidFill>
                  <a:latin typeface="Muli Regular Bold"/>
                </a:rPr>
                <a:t>Exploratory Data Analysis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12058" y="9523188"/>
            <a:ext cx="3015157" cy="763812"/>
            <a:chOff x="0" y="0"/>
            <a:chExt cx="3139680" cy="795357"/>
          </a:xfrm>
        </p:grpSpPr>
        <p:sp>
          <p:nvSpPr>
            <p:cNvPr id="3" name="Freeform 3"/>
            <p:cNvSpPr/>
            <p:nvPr/>
          </p:nvSpPr>
          <p:spPr>
            <a:xfrm>
              <a:off x="0" y="0"/>
              <a:ext cx="3139679" cy="795357"/>
            </a:xfrm>
            <a:custGeom>
              <a:avLst/>
              <a:gdLst/>
              <a:ahLst/>
              <a:cxnLst/>
              <a:rect l="l" t="t" r="r" b="b"/>
              <a:pathLst>
                <a:path w="3139679" h="795357">
                  <a:moveTo>
                    <a:pt x="0" y="0"/>
                  </a:moveTo>
                  <a:lnTo>
                    <a:pt x="3139679" y="0"/>
                  </a:lnTo>
                  <a:lnTo>
                    <a:pt x="3139679" y="795357"/>
                  </a:lnTo>
                  <a:lnTo>
                    <a:pt x="0" y="795357"/>
                  </a:lnTo>
                  <a:close/>
                </a:path>
              </a:pathLst>
            </a:custGeom>
            <a:solidFill>
              <a:srgbClr val="FEFFFD"/>
            </a:solidFill>
          </p:spPr>
        </p:sp>
      </p:grpSp>
      <p:sp>
        <p:nvSpPr>
          <p:cNvPr id="5" name="TextBox 5"/>
          <p:cNvSpPr txBox="1"/>
          <p:nvPr/>
        </p:nvSpPr>
        <p:spPr>
          <a:xfrm>
            <a:off x="3668368" y="527834"/>
            <a:ext cx="11201400" cy="1000274"/>
          </a:xfrm>
          <a:prstGeom prst="rect">
            <a:avLst/>
          </a:prstGeom>
        </p:spPr>
        <p:txBody>
          <a:bodyPr wrap="square" lIns="0" tIns="0" rIns="0" bIns="0" rtlCol="0" anchor="t">
            <a:spAutoFit/>
          </a:bodyPr>
          <a:lstStyle/>
          <a:p>
            <a:pPr>
              <a:lnSpc>
                <a:spcPts val="7800"/>
              </a:lnSpc>
            </a:pPr>
            <a:r>
              <a:rPr lang="es-ES" sz="6500" dirty="0">
                <a:solidFill>
                  <a:srgbClr val="002060"/>
                </a:solidFill>
                <a:latin typeface="Muli Bold"/>
              </a:rPr>
              <a:t>Steam es muy competitivo?</a:t>
            </a:r>
          </a:p>
        </p:txBody>
      </p:sp>
      <p:sp>
        <p:nvSpPr>
          <p:cNvPr id="18" name="TextBox 3">
            <a:extLst>
              <a:ext uri="{FF2B5EF4-FFF2-40B4-BE49-F238E27FC236}">
                <a16:creationId xmlns:a16="http://schemas.microsoft.com/office/drawing/2014/main" id="{CA1E46EB-5EC8-FCA2-B5DC-A93E291359C6}"/>
              </a:ext>
            </a:extLst>
          </p:cNvPr>
          <p:cNvSpPr txBox="1"/>
          <p:nvPr/>
        </p:nvSpPr>
        <p:spPr>
          <a:xfrm>
            <a:off x="1810056" y="2474914"/>
            <a:ext cx="4807062" cy="1000274"/>
          </a:xfrm>
          <a:prstGeom prst="rect">
            <a:avLst/>
          </a:prstGeom>
        </p:spPr>
        <p:txBody>
          <a:bodyPr wrap="square" lIns="0" tIns="0" rIns="0" bIns="0" rtlCol="0" anchor="t">
            <a:spAutoFit/>
          </a:bodyPr>
          <a:lstStyle/>
          <a:p>
            <a:pPr>
              <a:lnSpc>
                <a:spcPts val="7800"/>
              </a:lnSpc>
            </a:pPr>
            <a:r>
              <a:rPr lang="en-US" sz="6500" dirty="0">
                <a:solidFill>
                  <a:srgbClr val="002060"/>
                </a:solidFill>
                <a:latin typeface="Muli Bold"/>
              </a:rPr>
              <a:t>Pub release</a:t>
            </a:r>
            <a:endParaRPr lang="es-419" sz="6500" dirty="0">
              <a:solidFill>
                <a:srgbClr val="002060"/>
              </a:solidFill>
              <a:latin typeface="Muli Bold"/>
            </a:endParaRPr>
          </a:p>
        </p:txBody>
      </p:sp>
      <p:sp>
        <p:nvSpPr>
          <p:cNvPr id="9" name="TextBox 3">
            <a:extLst>
              <a:ext uri="{FF2B5EF4-FFF2-40B4-BE49-F238E27FC236}">
                <a16:creationId xmlns:a16="http://schemas.microsoft.com/office/drawing/2014/main" id="{25A433DD-EAB3-727C-B26A-9F945E6C8F13}"/>
              </a:ext>
            </a:extLst>
          </p:cNvPr>
          <p:cNvSpPr txBox="1"/>
          <p:nvPr/>
        </p:nvSpPr>
        <p:spPr>
          <a:xfrm>
            <a:off x="10093186" y="2410265"/>
            <a:ext cx="4807062" cy="1000274"/>
          </a:xfrm>
          <a:prstGeom prst="rect">
            <a:avLst/>
          </a:prstGeom>
        </p:spPr>
        <p:txBody>
          <a:bodyPr wrap="square" lIns="0" tIns="0" rIns="0" bIns="0" rtlCol="0" anchor="t">
            <a:spAutoFit/>
          </a:bodyPr>
          <a:lstStyle/>
          <a:p>
            <a:pPr>
              <a:lnSpc>
                <a:spcPts val="7800"/>
              </a:lnSpc>
            </a:pPr>
            <a:r>
              <a:rPr lang="en-US" sz="6500" dirty="0">
                <a:solidFill>
                  <a:srgbClr val="002060"/>
                </a:solidFill>
                <a:latin typeface="Muli Bold"/>
              </a:rPr>
              <a:t>Dev release</a:t>
            </a:r>
            <a:endParaRPr lang="es-419" sz="6500" dirty="0">
              <a:solidFill>
                <a:srgbClr val="002060"/>
              </a:solidFill>
              <a:latin typeface="Muli Bold"/>
            </a:endParaRPr>
          </a:p>
        </p:txBody>
      </p:sp>
      <p:pic>
        <p:nvPicPr>
          <p:cNvPr id="6" name="Picture 5" descr="A picture containing text&#10;&#10;Description automatically generated">
            <a:extLst>
              <a:ext uri="{FF2B5EF4-FFF2-40B4-BE49-F238E27FC236}">
                <a16:creationId xmlns:a16="http://schemas.microsoft.com/office/drawing/2014/main" id="{89D7F33E-CAD0-60EA-2E92-1129FD542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695700"/>
            <a:ext cx="5793138" cy="5257800"/>
          </a:xfrm>
          <a:prstGeom prst="rect">
            <a:avLst/>
          </a:prstGeom>
        </p:spPr>
      </p:pic>
      <p:pic>
        <p:nvPicPr>
          <p:cNvPr id="8" name="Picture 7" descr="Text&#10;&#10;Description automatically generated">
            <a:extLst>
              <a:ext uri="{FF2B5EF4-FFF2-40B4-BE49-F238E27FC236}">
                <a16:creationId xmlns:a16="http://schemas.microsoft.com/office/drawing/2014/main" id="{E948322D-6B54-AC96-5874-1DC08B2C9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3644414"/>
            <a:ext cx="7936697" cy="5301466"/>
          </a:xfrm>
          <a:prstGeom prst="rect">
            <a:avLst/>
          </a:prstGeom>
        </p:spPr>
      </p:pic>
    </p:spTree>
    <p:extLst>
      <p:ext uri="{BB962C8B-B14F-4D97-AF65-F5344CB8AC3E}">
        <p14:creationId xmlns:p14="http://schemas.microsoft.com/office/powerpoint/2010/main" val="68501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Background pattern&#10;&#10;Description automatically generated">
            <a:extLst>
              <a:ext uri="{FF2B5EF4-FFF2-40B4-BE49-F238E27FC236}">
                <a16:creationId xmlns:a16="http://schemas.microsoft.com/office/drawing/2014/main" id="{728F62EE-99D5-378F-AAF6-0DD7081D9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8" name="TextBox 8"/>
          <p:cNvSpPr txBox="1"/>
          <p:nvPr/>
        </p:nvSpPr>
        <p:spPr>
          <a:xfrm>
            <a:off x="2911079" y="283388"/>
            <a:ext cx="13302762" cy="990600"/>
          </a:xfrm>
          <a:prstGeom prst="rect">
            <a:avLst/>
          </a:prstGeom>
        </p:spPr>
        <p:txBody>
          <a:bodyPr lIns="0" tIns="0" rIns="0" bIns="0" rtlCol="0" anchor="t">
            <a:spAutoFit/>
          </a:bodyPr>
          <a:lstStyle/>
          <a:p>
            <a:pPr algn="ctr">
              <a:lnSpc>
                <a:spcPts val="7800"/>
              </a:lnSpc>
            </a:pPr>
            <a:r>
              <a:rPr lang="en-US" sz="6500" dirty="0">
                <a:solidFill>
                  <a:srgbClr val="002060"/>
                </a:solidFill>
                <a:latin typeface="Muli Bold"/>
              </a:rPr>
              <a:t>Otros datos a considerar</a:t>
            </a:r>
          </a:p>
        </p:txBody>
      </p:sp>
      <p:sp>
        <p:nvSpPr>
          <p:cNvPr id="13" name="TextBox 13"/>
          <p:cNvSpPr txBox="1"/>
          <p:nvPr/>
        </p:nvSpPr>
        <p:spPr>
          <a:xfrm>
            <a:off x="1056610" y="2546479"/>
            <a:ext cx="7094600" cy="3859839"/>
          </a:xfrm>
          <a:prstGeom prst="rect">
            <a:avLst/>
          </a:prstGeom>
        </p:spPr>
        <p:txBody>
          <a:bodyPr lIns="0" tIns="0" rIns="0" bIns="0" rtlCol="0" anchor="t">
            <a:spAutoFit/>
          </a:bodyPr>
          <a:lstStyle/>
          <a:p>
            <a:pPr algn="ctr">
              <a:lnSpc>
                <a:spcPts val="3798"/>
              </a:lnSpc>
            </a:pPr>
            <a:r>
              <a:rPr lang="en-US" sz="2713" b="1" dirty="0">
                <a:solidFill>
                  <a:srgbClr val="000000"/>
                </a:solidFill>
                <a:latin typeface="Muli Regular"/>
              </a:rPr>
              <a:t>INDIE</a:t>
            </a:r>
          </a:p>
          <a:p>
            <a:pPr algn="ctr">
              <a:lnSpc>
                <a:spcPts val="3798"/>
              </a:lnSpc>
            </a:pPr>
            <a:r>
              <a:rPr lang="en-US" sz="2800" b="1" dirty="0">
                <a:solidFill>
                  <a:srgbClr val="000000"/>
                </a:solidFill>
                <a:latin typeface="Muli Regular"/>
              </a:rPr>
              <a:t>20527</a:t>
            </a:r>
            <a:endParaRPr lang="en-US" sz="2713" b="1" dirty="0">
              <a:solidFill>
                <a:srgbClr val="000000"/>
              </a:solidFill>
              <a:latin typeface="Muli Regular"/>
            </a:endParaRPr>
          </a:p>
          <a:p>
            <a:pPr algn="ctr">
              <a:lnSpc>
                <a:spcPts val="3798"/>
              </a:lnSpc>
            </a:pPr>
            <a:r>
              <a:rPr lang="en-US" sz="2713" b="1" dirty="0">
                <a:solidFill>
                  <a:srgbClr val="000000"/>
                </a:solidFill>
                <a:latin typeface="Muli Regular"/>
              </a:rPr>
              <a:t>100K</a:t>
            </a:r>
          </a:p>
          <a:p>
            <a:pPr algn="ctr">
              <a:lnSpc>
                <a:spcPts val="3798"/>
              </a:lnSpc>
            </a:pPr>
            <a:r>
              <a:rPr lang="en-US" sz="2713" b="1" dirty="0">
                <a:solidFill>
                  <a:srgbClr val="000000"/>
                </a:solidFill>
                <a:latin typeface="Muli Regular"/>
              </a:rPr>
              <a:t>Total 1635</a:t>
            </a:r>
          </a:p>
          <a:p>
            <a:pPr algn="ctr">
              <a:lnSpc>
                <a:spcPts val="3798"/>
              </a:lnSpc>
            </a:pPr>
            <a:r>
              <a:rPr lang="en-US" sz="2713" b="1" dirty="0">
                <a:solidFill>
                  <a:srgbClr val="000000"/>
                </a:solidFill>
                <a:latin typeface="Muli Regular"/>
              </a:rPr>
              <a:t>1046 (5.1%)</a:t>
            </a:r>
          </a:p>
          <a:p>
            <a:pPr algn="ctr">
              <a:lnSpc>
                <a:spcPts val="3798"/>
              </a:lnSpc>
            </a:pPr>
            <a:r>
              <a:rPr lang="en-US" sz="2713" b="1" dirty="0">
                <a:solidFill>
                  <a:srgbClr val="000000"/>
                </a:solidFill>
                <a:latin typeface="Muli Regular"/>
              </a:rPr>
              <a:t>1M</a:t>
            </a:r>
          </a:p>
          <a:p>
            <a:pPr algn="ctr">
              <a:lnSpc>
                <a:spcPts val="3798"/>
              </a:lnSpc>
            </a:pPr>
            <a:r>
              <a:rPr lang="en-US" sz="2713" b="1" dirty="0">
                <a:solidFill>
                  <a:srgbClr val="000000"/>
                </a:solidFill>
                <a:latin typeface="Muli Regular"/>
              </a:rPr>
              <a:t>75 (0.37%)</a:t>
            </a:r>
          </a:p>
          <a:p>
            <a:pPr algn="ctr">
              <a:lnSpc>
                <a:spcPts val="3798"/>
              </a:lnSpc>
            </a:pPr>
            <a:endParaRPr lang="en-US" sz="2713" dirty="0">
              <a:solidFill>
                <a:srgbClr val="000000"/>
              </a:solidFill>
              <a:latin typeface="Muli Regular"/>
            </a:endParaRPr>
          </a:p>
        </p:txBody>
      </p:sp>
      <p:sp>
        <p:nvSpPr>
          <p:cNvPr id="23" name="TextBox 13">
            <a:extLst>
              <a:ext uri="{FF2B5EF4-FFF2-40B4-BE49-F238E27FC236}">
                <a16:creationId xmlns:a16="http://schemas.microsoft.com/office/drawing/2014/main" id="{729FB59D-8935-3101-C330-BF3AA3C7C8E0}"/>
              </a:ext>
            </a:extLst>
          </p:cNvPr>
          <p:cNvSpPr txBox="1"/>
          <p:nvPr/>
        </p:nvSpPr>
        <p:spPr>
          <a:xfrm>
            <a:off x="9254300" y="2546479"/>
            <a:ext cx="7094600" cy="3372526"/>
          </a:xfrm>
          <a:prstGeom prst="rect">
            <a:avLst/>
          </a:prstGeom>
        </p:spPr>
        <p:txBody>
          <a:bodyPr lIns="0" tIns="0" rIns="0" bIns="0" rtlCol="0" anchor="t">
            <a:spAutoFit/>
          </a:bodyPr>
          <a:lstStyle/>
          <a:p>
            <a:pPr algn="ctr">
              <a:lnSpc>
                <a:spcPts val="3798"/>
              </a:lnSpc>
            </a:pPr>
            <a:r>
              <a:rPr lang="en-US" sz="2713" b="1" dirty="0">
                <a:solidFill>
                  <a:srgbClr val="000000"/>
                </a:solidFill>
                <a:latin typeface="Muli Regular"/>
              </a:rPr>
              <a:t>AAA</a:t>
            </a:r>
          </a:p>
          <a:p>
            <a:pPr algn="ctr">
              <a:lnSpc>
                <a:spcPts val="3798"/>
              </a:lnSpc>
            </a:pPr>
            <a:r>
              <a:rPr lang="en-US" sz="2800" b="1" dirty="0">
                <a:solidFill>
                  <a:srgbClr val="000000"/>
                </a:solidFill>
                <a:latin typeface="Muli Regular"/>
              </a:rPr>
              <a:t>7346</a:t>
            </a:r>
            <a:endParaRPr lang="en-US" sz="2713" b="1" dirty="0">
              <a:solidFill>
                <a:srgbClr val="000000"/>
              </a:solidFill>
              <a:latin typeface="Muli Regular"/>
            </a:endParaRPr>
          </a:p>
          <a:p>
            <a:pPr algn="ctr">
              <a:lnSpc>
                <a:spcPts val="3798"/>
              </a:lnSpc>
            </a:pPr>
            <a:r>
              <a:rPr lang="en-US" sz="2713" b="1" dirty="0">
                <a:solidFill>
                  <a:srgbClr val="000000"/>
                </a:solidFill>
                <a:latin typeface="Muli Regular"/>
              </a:rPr>
              <a:t>100K</a:t>
            </a:r>
          </a:p>
          <a:p>
            <a:pPr algn="ctr">
              <a:lnSpc>
                <a:spcPts val="3798"/>
              </a:lnSpc>
            </a:pPr>
            <a:r>
              <a:rPr lang="en-US" sz="2713" b="1" dirty="0">
                <a:solidFill>
                  <a:srgbClr val="000000"/>
                </a:solidFill>
                <a:latin typeface="Muli Regular"/>
              </a:rPr>
              <a:t>Total 589</a:t>
            </a:r>
          </a:p>
          <a:p>
            <a:pPr algn="ctr">
              <a:lnSpc>
                <a:spcPts val="3798"/>
              </a:lnSpc>
            </a:pPr>
            <a:r>
              <a:rPr lang="en-US" sz="2713" b="1" dirty="0">
                <a:solidFill>
                  <a:srgbClr val="000000"/>
                </a:solidFill>
                <a:latin typeface="Muli Regular"/>
              </a:rPr>
              <a:t>(8.02%)</a:t>
            </a:r>
          </a:p>
          <a:p>
            <a:pPr algn="ctr">
              <a:lnSpc>
                <a:spcPts val="3798"/>
              </a:lnSpc>
            </a:pPr>
            <a:r>
              <a:rPr lang="en-US" sz="2713" b="1" dirty="0">
                <a:solidFill>
                  <a:srgbClr val="000000"/>
                </a:solidFill>
                <a:latin typeface="Muli Regular"/>
              </a:rPr>
              <a:t>1M</a:t>
            </a:r>
          </a:p>
          <a:p>
            <a:pPr algn="ctr">
              <a:lnSpc>
                <a:spcPts val="3798"/>
              </a:lnSpc>
            </a:pPr>
            <a:r>
              <a:rPr lang="en-US" sz="2713" b="1" dirty="0">
                <a:solidFill>
                  <a:srgbClr val="000000"/>
                </a:solidFill>
                <a:latin typeface="Muli Regular"/>
              </a:rPr>
              <a:t>111 (1.51%)</a:t>
            </a:r>
          </a:p>
        </p:txBody>
      </p:sp>
      <p:sp>
        <p:nvSpPr>
          <p:cNvPr id="32" name="TextBox 31">
            <a:extLst>
              <a:ext uri="{FF2B5EF4-FFF2-40B4-BE49-F238E27FC236}">
                <a16:creationId xmlns:a16="http://schemas.microsoft.com/office/drawing/2014/main" id="{DA976F07-C147-2891-EE48-092002ED0C80}"/>
              </a:ext>
            </a:extLst>
          </p:cNvPr>
          <p:cNvSpPr txBox="1"/>
          <p:nvPr/>
        </p:nvSpPr>
        <p:spPr>
          <a:xfrm>
            <a:off x="7593451" y="2727991"/>
            <a:ext cx="1969009" cy="5016758"/>
          </a:xfrm>
          <a:prstGeom prst="rect">
            <a:avLst/>
          </a:prstGeom>
          <a:noFill/>
        </p:spPr>
        <p:txBody>
          <a:bodyPr wrap="square">
            <a:spAutoFit/>
          </a:bodyPr>
          <a:lstStyle/>
          <a:p>
            <a:pPr algn="ctr"/>
            <a:r>
              <a:rPr lang="en-US" sz="4000" b="1" dirty="0"/>
              <a:t>1635</a:t>
            </a:r>
          </a:p>
          <a:p>
            <a:pPr algn="ctr"/>
            <a:r>
              <a:rPr lang="en-US" sz="4000" b="1" dirty="0"/>
              <a:t>(5.87)</a:t>
            </a:r>
          </a:p>
          <a:p>
            <a:pPr algn="ctr"/>
            <a:endParaRPr lang="en-US" sz="4000" b="1" dirty="0"/>
          </a:p>
          <a:p>
            <a:pPr algn="ctr"/>
            <a:endParaRPr lang="en-US" sz="4000" b="1" dirty="0"/>
          </a:p>
          <a:p>
            <a:pPr algn="ctr"/>
            <a:endParaRPr lang="en-US" sz="4000" b="1" dirty="0"/>
          </a:p>
          <a:p>
            <a:pPr algn="ctr"/>
            <a:endParaRPr lang="en-US" sz="4000" b="1" dirty="0"/>
          </a:p>
          <a:p>
            <a:pPr algn="ctr"/>
            <a:r>
              <a:rPr lang="en-US" sz="4000" b="1" dirty="0"/>
              <a:t>186</a:t>
            </a:r>
          </a:p>
          <a:p>
            <a:pPr algn="ctr"/>
            <a:r>
              <a:rPr lang="en-US" sz="4000" b="1" dirty="0"/>
              <a:t>(0.67%)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2911079" y="283388"/>
            <a:ext cx="13302762" cy="990600"/>
          </a:xfrm>
          <a:prstGeom prst="rect">
            <a:avLst/>
          </a:prstGeom>
        </p:spPr>
        <p:txBody>
          <a:bodyPr lIns="0" tIns="0" rIns="0" bIns="0" rtlCol="0" anchor="t">
            <a:spAutoFit/>
          </a:bodyPr>
          <a:lstStyle/>
          <a:p>
            <a:pPr algn="ctr">
              <a:lnSpc>
                <a:spcPts val="7800"/>
              </a:lnSpc>
            </a:pPr>
            <a:r>
              <a:rPr lang="en-US" sz="6500" dirty="0">
                <a:solidFill>
                  <a:srgbClr val="002060"/>
                </a:solidFill>
                <a:latin typeface="Muli Bold"/>
              </a:rPr>
              <a:t>Shovelgames</a:t>
            </a:r>
          </a:p>
        </p:txBody>
      </p:sp>
      <p:grpSp>
        <p:nvGrpSpPr>
          <p:cNvPr id="11" name="Group 11"/>
          <p:cNvGrpSpPr/>
          <p:nvPr/>
        </p:nvGrpSpPr>
        <p:grpSpPr>
          <a:xfrm>
            <a:off x="7768923" y="7934931"/>
            <a:ext cx="2124888" cy="538286"/>
            <a:chOff x="0" y="0"/>
            <a:chExt cx="3139680" cy="795357"/>
          </a:xfrm>
        </p:grpSpPr>
        <p:sp>
          <p:nvSpPr>
            <p:cNvPr id="12" name="Freeform 12"/>
            <p:cNvSpPr/>
            <p:nvPr/>
          </p:nvSpPr>
          <p:spPr>
            <a:xfrm>
              <a:off x="0" y="0"/>
              <a:ext cx="3139679" cy="795357"/>
            </a:xfrm>
            <a:custGeom>
              <a:avLst/>
              <a:gdLst/>
              <a:ahLst/>
              <a:cxnLst/>
              <a:rect l="l" t="t" r="r" b="b"/>
              <a:pathLst>
                <a:path w="3139679" h="795357">
                  <a:moveTo>
                    <a:pt x="0" y="0"/>
                  </a:moveTo>
                  <a:lnTo>
                    <a:pt x="3139679" y="0"/>
                  </a:lnTo>
                  <a:lnTo>
                    <a:pt x="3139679" y="795357"/>
                  </a:lnTo>
                  <a:lnTo>
                    <a:pt x="0" y="795357"/>
                  </a:lnTo>
                  <a:close/>
                </a:path>
              </a:pathLst>
            </a:custGeom>
            <a:solidFill>
              <a:srgbClr val="FEFFFD"/>
            </a:solidFill>
          </p:spPr>
        </p:sp>
      </p:grpSp>
      <p:pic>
        <p:nvPicPr>
          <p:cNvPr id="3" name="Picture 2" descr="A picture containing text&#10;&#10;Description automatically generated">
            <a:extLst>
              <a:ext uri="{FF2B5EF4-FFF2-40B4-BE49-F238E27FC236}">
                <a16:creationId xmlns:a16="http://schemas.microsoft.com/office/drawing/2014/main" id="{3F903F35-A03D-34A3-6F29-3B0D89B7E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552700"/>
            <a:ext cx="7772400" cy="5181600"/>
          </a:xfrm>
          <a:prstGeom prst="rect">
            <a:avLst/>
          </a:prstGeom>
        </p:spPr>
      </p:pic>
      <p:sp>
        <p:nvSpPr>
          <p:cNvPr id="14" name="TextBox 4">
            <a:extLst>
              <a:ext uri="{FF2B5EF4-FFF2-40B4-BE49-F238E27FC236}">
                <a16:creationId xmlns:a16="http://schemas.microsoft.com/office/drawing/2014/main" id="{FB1F0B5B-89BB-D340-D35D-9B8734D580C8}"/>
              </a:ext>
            </a:extLst>
          </p:cNvPr>
          <p:cNvSpPr txBox="1"/>
          <p:nvPr/>
        </p:nvSpPr>
        <p:spPr>
          <a:xfrm>
            <a:off x="9144000" y="3924300"/>
            <a:ext cx="7421332" cy="2180084"/>
          </a:xfrm>
          <a:prstGeom prst="rect">
            <a:avLst/>
          </a:prstGeom>
        </p:spPr>
        <p:txBody>
          <a:bodyPr wrap="square" lIns="0" tIns="0" rIns="0" bIns="0" rtlCol="0" anchor="t">
            <a:spAutoFit/>
          </a:bodyPr>
          <a:lstStyle/>
          <a:p>
            <a:pPr marL="342900" indent="-342900" algn="ctr">
              <a:lnSpc>
                <a:spcPts val="3359"/>
              </a:lnSpc>
              <a:buFont typeface="Arial" panose="020B0604020202020204" pitchFamily="34" charset="0"/>
              <a:buChar char="•"/>
            </a:pPr>
            <a:r>
              <a:rPr lang="es-ES" sz="3200" dirty="0">
                <a:solidFill>
                  <a:srgbClr val="000000"/>
                </a:solidFill>
                <a:latin typeface="Muli Regular"/>
              </a:rPr>
              <a:t>Juegos baratos</a:t>
            </a:r>
          </a:p>
          <a:p>
            <a:pPr algn="ctr">
              <a:lnSpc>
                <a:spcPts val="3359"/>
              </a:lnSpc>
            </a:pPr>
            <a:endParaRPr lang="en-US" sz="3200" dirty="0">
              <a:solidFill>
                <a:srgbClr val="000000"/>
              </a:solidFill>
              <a:latin typeface="Muli Regular"/>
            </a:endParaRPr>
          </a:p>
          <a:p>
            <a:pPr marL="342900" indent="-342900" algn="ctr">
              <a:lnSpc>
                <a:spcPts val="3359"/>
              </a:lnSpc>
              <a:buFont typeface="Arial" panose="020B0604020202020204" pitchFamily="34" charset="0"/>
              <a:buChar char="•"/>
            </a:pPr>
            <a:r>
              <a:rPr lang="en-US" sz="3200" dirty="0">
                <a:solidFill>
                  <a:srgbClr val="000000"/>
                </a:solidFill>
                <a:latin typeface="Muli Regular"/>
              </a:rPr>
              <a:t>Faciles de crear</a:t>
            </a:r>
          </a:p>
          <a:p>
            <a:pPr algn="ctr">
              <a:lnSpc>
                <a:spcPts val="3359"/>
              </a:lnSpc>
            </a:pPr>
            <a:endParaRPr lang="en-US" sz="3200" dirty="0">
              <a:solidFill>
                <a:srgbClr val="000000"/>
              </a:solidFill>
              <a:latin typeface="Muli Regular"/>
            </a:endParaRPr>
          </a:p>
          <a:p>
            <a:pPr marL="342900" indent="-342900" algn="ctr">
              <a:lnSpc>
                <a:spcPts val="3359"/>
              </a:lnSpc>
              <a:buFont typeface="Arial" panose="020B0604020202020204" pitchFamily="34" charset="0"/>
              <a:buChar char="•"/>
            </a:pPr>
            <a:r>
              <a:rPr lang="en-US" sz="3200" dirty="0">
                <a:solidFill>
                  <a:srgbClr val="000000"/>
                </a:solidFill>
                <a:latin typeface="Muli Regular"/>
              </a:rPr>
              <a:t>Destinados a pescar lo que puedan</a:t>
            </a:r>
            <a:endParaRPr lang="es-ES" sz="3200" dirty="0">
              <a:solidFill>
                <a:srgbClr val="000000"/>
              </a:solidFill>
              <a:latin typeface="Muli Regular"/>
            </a:endParaRPr>
          </a:p>
        </p:txBody>
      </p:sp>
    </p:spTree>
    <p:extLst>
      <p:ext uri="{BB962C8B-B14F-4D97-AF65-F5344CB8AC3E}">
        <p14:creationId xmlns:p14="http://schemas.microsoft.com/office/powerpoint/2010/main" val="932214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 monitor, indoor&#10;&#10;Description automatically generated">
            <a:extLst>
              <a:ext uri="{FF2B5EF4-FFF2-40B4-BE49-F238E27FC236}">
                <a16:creationId xmlns:a16="http://schemas.microsoft.com/office/drawing/2014/main" id="{387D12CD-3C29-85E8-F11B-C5EFD5735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619" y="1562100"/>
            <a:ext cx="13302762" cy="7832906"/>
          </a:xfrm>
          <a:prstGeom prst="rect">
            <a:avLst/>
          </a:prstGeom>
        </p:spPr>
      </p:pic>
      <p:sp>
        <p:nvSpPr>
          <p:cNvPr id="8" name="TextBox 8"/>
          <p:cNvSpPr txBox="1"/>
          <p:nvPr/>
        </p:nvSpPr>
        <p:spPr>
          <a:xfrm>
            <a:off x="2911079" y="283388"/>
            <a:ext cx="13302762" cy="990600"/>
          </a:xfrm>
          <a:prstGeom prst="rect">
            <a:avLst/>
          </a:prstGeom>
        </p:spPr>
        <p:txBody>
          <a:bodyPr lIns="0" tIns="0" rIns="0" bIns="0" rtlCol="0" anchor="t">
            <a:spAutoFit/>
          </a:bodyPr>
          <a:lstStyle/>
          <a:p>
            <a:pPr algn="ctr">
              <a:lnSpc>
                <a:spcPts val="7800"/>
              </a:lnSpc>
            </a:pPr>
            <a:r>
              <a:rPr lang="en-US" sz="6500" dirty="0">
                <a:solidFill>
                  <a:srgbClr val="002060"/>
                </a:solidFill>
                <a:latin typeface="Muli Bold"/>
              </a:rPr>
              <a:t>William at Oxford</a:t>
            </a:r>
          </a:p>
        </p:txBody>
      </p:sp>
      <p:grpSp>
        <p:nvGrpSpPr>
          <p:cNvPr id="11" name="Group 11"/>
          <p:cNvGrpSpPr/>
          <p:nvPr/>
        </p:nvGrpSpPr>
        <p:grpSpPr>
          <a:xfrm>
            <a:off x="7768923" y="7934931"/>
            <a:ext cx="2124888" cy="538286"/>
            <a:chOff x="0" y="0"/>
            <a:chExt cx="3139680" cy="795357"/>
          </a:xfrm>
        </p:grpSpPr>
        <p:sp>
          <p:nvSpPr>
            <p:cNvPr id="12" name="Freeform 12"/>
            <p:cNvSpPr/>
            <p:nvPr/>
          </p:nvSpPr>
          <p:spPr>
            <a:xfrm>
              <a:off x="0" y="0"/>
              <a:ext cx="3139679" cy="795357"/>
            </a:xfrm>
            <a:custGeom>
              <a:avLst/>
              <a:gdLst/>
              <a:ahLst/>
              <a:cxnLst/>
              <a:rect l="l" t="t" r="r" b="b"/>
              <a:pathLst>
                <a:path w="3139679" h="795357">
                  <a:moveTo>
                    <a:pt x="0" y="0"/>
                  </a:moveTo>
                  <a:lnTo>
                    <a:pt x="3139679" y="0"/>
                  </a:lnTo>
                  <a:lnTo>
                    <a:pt x="3139679" y="795357"/>
                  </a:lnTo>
                  <a:lnTo>
                    <a:pt x="0" y="795357"/>
                  </a:lnTo>
                  <a:close/>
                </a:path>
              </a:pathLst>
            </a:custGeom>
            <a:solidFill>
              <a:srgbClr val="FEFFFD"/>
            </a:solidFill>
          </p:spPr>
        </p:sp>
      </p:grpSp>
    </p:spTree>
    <p:extLst>
      <p:ext uri="{BB962C8B-B14F-4D97-AF65-F5344CB8AC3E}">
        <p14:creationId xmlns:p14="http://schemas.microsoft.com/office/powerpoint/2010/main" val="4116201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2911079" y="283388"/>
            <a:ext cx="13302762" cy="990600"/>
          </a:xfrm>
          <a:prstGeom prst="rect">
            <a:avLst/>
          </a:prstGeom>
        </p:spPr>
        <p:txBody>
          <a:bodyPr lIns="0" tIns="0" rIns="0" bIns="0" rtlCol="0" anchor="t">
            <a:spAutoFit/>
          </a:bodyPr>
          <a:lstStyle/>
          <a:p>
            <a:pPr algn="ctr">
              <a:lnSpc>
                <a:spcPts val="7800"/>
              </a:lnSpc>
            </a:pPr>
            <a:r>
              <a:rPr lang="en-US" sz="6500" dirty="0">
                <a:solidFill>
                  <a:srgbClr val="002060"/>
                </a:solidFill>
                <a:latin typeface="Muli Bold"/>
              </a:rPr>
              <a:t>William at Oxford</a:t>
            </a:r>
          </a:p>
        </p:txBody>
      </p:sp>
      <p:grpSp>
        <p:nvGrpSpPr>
          <p:cNvPr id="11" name="Group 11"/>
          <p:cNvGrpSpPr/>
          <p:nvPr/>
        </p:nvGrpSpPr>
        <p:grpSpPr>
          <a:xfrm>
            <a:off x="7768923" y="7934931"/>
            <a:ext cx="2124888" cy="538286"/>
            <a:chOff x="0" y="0"/>
            <a:chExt cx="3139680" cy="795357"/>
          </a:xfrm>
        </p:grpSpPr>
        <p:sp>
          <p:nvSpPr>
            <p:cNvPr id="12" name="Freeform 12"/>
            <p:cNvSpPr/>
            <p:nvPr/>
          </p:nvSpPr>
          <p:spPr>
            <a:xfrm>
              <a:off x="0" y="0"/>
              <a:ext cx="3139679" cy="795357"/>
            </a:xfrm>
            <a:custGeom>
              <a:avLst/>
              <a:gdLst/>
              <a:ahLst/>
              <a:cxnLst/>
              <a:rect l="l" t="t" r="r" b="b"/>
              <a:pathLst>
                <a:path w="3139679" h="795357">
                  <a:moveTo>
                    <a:pt x="0" y="0"/>
                  </a:moveTo>
                  <a:lnTo>
                    <a:pt x="3139679" y="0"/>
                  </a:lnTo>
                  <a:lnTo>
                    <a:pt x="3139679" y="795357"/>
                  </a:lnTo>
                  <a:lnTo>
                    <a:pt x="0" y="795357"/>
                  </a:lnTo>
                  <a:close/>
                </a:path>
              </a:pathLst>
            </a:custGeom>
            <a:solidFill>
              <a:srgbClr val="FEFFFD"/>
            </a:solidFill>
          </p:spPr>
        </p:sp>
      </p:grpSp>
      <p:pic>
        <p:nvPicPr>
          <p:cNvPr id="3" name="Picture 2" descr="Graphical user interface, website&#10;&#10;Description automatically generated">
            <a:extLst>
              <a:ext uri="{FF2B5EF4-FFF2-40B4-BE49-F238E27FC236}">
                <a16:creationId xmlns:a16="http://schemas.microsoft.com/office/drawing/2014/main" id="{BD78E55C-94B7-E886-0FD5-9B7BFF250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441" y="1312088"/>
            <a:ext cx="12439850" cy="8450874"/>
          </a:xfrm>
          <a:prstGeom prst="rect">
            <a:avLst/>
          </a:prstGeom>
        </p:spPr>
      </p:pic>
    </p:spTree>
    <p:extLst>
      <p:ext uri="{BB962C8B-B14F-4D97-AF65-F5344CB8AC3E}">
        <p14:creationId xmlns:p14="http://schemas.microsoft.com/office/powerpoint/2010/main" val="3315396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10;&#10;Description automatically generated">
            <a:extLst>
              <a:ext uri="{FF2B5EF4-FFF2-40B4-BE49-F238E27FC236}">
                <a16:creationId xmlns:a16="http://schemas.microsoft.com/office/drawing/2014/main" id="{CF0D0BA6-0212-77AD-E532-C9B6D352D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646" y="6607949"/>
            <a:ext cx="9468707" cy="3199426"/>
          </a:xfrm>
          <a:prstGeom prst="rect">
            <a:avLst/>
          </a:prstGeom>
        </p:spPr>
      </p:pic>
      <p:sp>
        <p:nvSpPr>
          <p:cNvPr id="8" name="TextBox 8"/>
          <p:cNvSpPr txBox="1"/>
          <p:nvPr/>
        </p:nvSpPr>
        <p:spPr>
          <a:xfrm>
            <a:off x="2416419" y="502485"/>
            <a:ext cx="13302762" cy="990600"/>
          </a:xfrm>
          <a:prstGeom prst="rect">
            <a:avLst/>
          </a:prstGeom>
        </p:spPr>
        <p:txBody>
          <a:bodyPr lIns="0" tIns="0" rIns="0" bIns="0" rtlCol="0" anchor="t">
            <a:spAutoFit/>
          </a:bodyPr>
          <a:lstStyle/>
          <a:p>
            <a:pPr algn="ctr">
              <a:lnSpc>
                <a:spcPts val="7800"/>
              </a:lnSpc>
            </a:pPr>
            <a:r>
              <a:rPr lang="es-419" sz="6500" dirty="0">
                <a:solidFill>
                  <a:srgbClr val="002060"/>
                </a:solidFill>
                <a:latin typeface="Muli Bold"/>
              </a:rPr>
              <a:t>Conclusiones</a:t>
            </a:r>
            <a:r>
              <a:rPr lang="en-US" sz="6500" dirty="0">
                <a:solidFill>
                  <a:srgbClr val="002060"/>
                </a:solidFill>
                <a:latin typeface="Muli Bold"/>
              </a:rPr>
              <a:t> y recomendaciones</a:t>
            </a:r>
          </a:p>
        </p:txBody>
      </p:sp>
      <p:sp>
        <p:nvSpPr>
          <p:cNvPr id="7" name="TextBox 4">
            <a:extLst>
              <a:ext uri="{FF2B5EF4-FFF2-40B4-BE49-F238E27FC236}">
                <a16:creationId xmlns:a16="http://schemas.microsoft.com/office/drawing/2014/main" id="{D67B6BE3-6E12-82C6-D8FF-25A5A377314D}"/>
              </a:ext>
            </a:extLst>
          </p:cNvPr>
          <p:cNvSpPr txBox="1"/>
          <p:nvPr/>
        </p:nvSpPr>
        <p:spPr>
          <a:xfrm>
            <a:off x="9296400" y="1971302"/>
            <a:ext cx="7421332" cy="3876446"/>
          </a:xfrm>
          <a:prstGeom prst="rect">
            <a:avLst/>
          </a:prstGeom>
        </p:spPr>
        <p:txBody>
          <a:bodyPr wrap="square" lIns="0" tIns="0" rIns="0" bIns="0" rtlCol="0" anchor="t">
            <a:spAutoFit/>
          </a:bodyPr>
          <a:lstStyle/>
          <a:p>
            <a:pPr marL="342900" indent="-342900" algn="ctr">
              <a:lnSpc>
                <a:spcPts val="3359"/>
              </a:lnSpc>
              <a:buFont typeface="Arial" panose="020B0604020202020204" pitchFamily="34" charset="0"/>
              <a:buChar char="•"/>
            </a:pPr>
            <a:r>
              <a:rPr lang="es-ES" sz="2000" dirty="0">
                <a:solidFill>
                  <a:srgbClr val="000000"/>
                </a:solidFill>
                <a:latin typeface="Muli Regular"/>
              </a:rPr>
              <a:t>Realizar una campana de marketing con antelación, y con un target definido para sobresalir de los Shovelgames.</a:t>
            </a:r>
          </a:p>
          <a:p>
            <a:pPr marL="342900" indent="-342900" algn="ctr">
              <a:lnSpc>
                <a:spcPts val="3359"/>
              </a:lnSpc>
              <a:buFont typeface="Arial" panose="020B0604020202020204" pitchFamily="34" charset="0"/>
              <a:buChar char="•"/>
            </a:pPr>
            <a:endParaRPr lang="es-ES" sz="1600" dirty="0">
              <a:solidFill>
                <a:srgbClr val="000000"/>
              </a:solidFill>
              <a:latin typeface="Muli Regular"/>
            </a:endParaRPr>
          </a:p>
          <a:p>
            <a:pPr marL="342900" indent="-342900" algn="ctr">
              <a:lnSpc>
                <a:spcPts val="3359"/>
              </a:lnSpc>
              <a:buFont typeface="Arial" panose="020B0604020202020204" pitchFamily="34" charset="0"/>
              <a:buChar char="•"/>
            </a:pPr>
            <a:r>
              <a:rPr lang="es-ES" sz="2000" dirty="0">
                <a:solidFill>
                  <a:srgbClr val="000000"/>
                </a:solidFill>
                <a:latin typeface="Muli Regular"/>
              </a:rPr>
              <a:t>Enfocarse en géneros populares, como los Indies, acción y aventura, ya que son más fáciles de comercializar.</a:t>
            </a:r>
          </a:p>
          <a:p>
            <a:pPr marL="342900" indent="-342900" algn="ctr">
              <a:lnSpc>
                <a:spcPts val="3359"/>
              </a:lnSpc>
              <a:buFont typeface="Arial" panose="020B0604020202020204" pitchFamily="34" charset="0"/>
              <a:buChar char="•"/>
            </a:pPr>
            <a:endParaRPr lang="es-ES" sz="2000" dirty="0">
              <a:solidFill>
                <a:srgbClr val="000000"/>
              </a:solidFill>
              <a:latin typeface="Muli Regular"/>
            </a:endParaRPr>
          </a:p>
          <a:p>
            <a:pPr marL="342900" indent="-342900" algn="ctr">
              <a:lnSpc>
                <a:spcPts val="3359"/>
              </a:lnSpc>
              <a:buFont typeface="Arial" panose="020B0604020202020204" pitchFamily="34" charset="0"/>
              <a:buChar char="•"/>
            </a:pPr>
            <a:r>
              <a:rPr lang="es-ES" sz="2000" dirty="0">
                <a:solidFill>
                  <a:srgbClr val="000000"/>
                </a:solidFill>
                <a:latin typeface="Muli Regular"/>
              </a:rPr>
              <a:t>Buscar acceso a otras plataformas más exclusivas como lo es la tienda de Nintendo para una mayor visibilidad y mercado potencial.</a:t>
            </a:r>
          </a:p>
        </p:txBody>
      </p:sp>
      <p:sp>
        <p:nvSpPr>
          <p:cNvPr id="11" name="TextBox 4">
            <a:extLst>
              <a:ext uri="{FF2B5EF4-FFF2-40B4-BE49-F238E27FC236}">
                <a16:creationId xmlns:a16="http://schemas.microsoft.com/office/drawing/2014/main" id="{29756106-8D3A-9B6C-68B0-A05CCF8F0AC8}"/>
              </a:ext>
            </a:extLst>
          </p:cNvPr>
          <p:cNvSpPr txBox="1"/>
          <p:nvPr/>
        </p:nvSpPr>
        <p:spPr>
          <a:xfrm>
            <a:off x="409146" y="1894285"/>
            <a:ext cx="8001000" cy="4312463"/>
          </a:xfrm>
          <a:prstGeom prst="rect">
            <a:avLst/>
          </a:prstGeom>
        </p:spPr>
        <p:txBody>
          <a:bodyPr wrap="square" lIns="0" tIns="0" rIns="0" bIns="0" rtlCol="0" anchor="t">
            <a:spAutoFit/>
          </a:bodyPr>
          <a:lstStyle/>
          <a:p>
            <a:pPr marL="342900" indent="-342900" algn="ctr">
              <a:lnSpc>
                <a:spcPts val="3359"/>
              </a:lnSpc>
              <a:buFont typeface="Arial" panose="020B0604020202020204" pitchFamily="34" charset="0"/>
              <a:buChar char="•"/>
            </a:pPr>
            <a:r>
              <a:rPr lang="es-ES" sz="2000" dirty="0">
                <a:solidFill>
                  <a:srgbClr val="000000"/>
                </a:solidFill>
                <a:latin typeface="Muli Regular"/>
              </a:rPr>
              <a:t>La plataforma de videojuegos Steam si es una buena plaza de ventas, sin embargo, no poseen filtro alguno al momento de aceptar videojuegos para su venta, lo que genera problemas de visibilidad, sobre todo a pequeños creadores.</a:t>
            </a:r>
          </a:p>
          <a:p>
            <a:pPr marL="342900" indent="-342900" algn="ctr">
              <a:lnSpc>
                <a:spcPts val="3359"/>
              </a:lnSpc>
              <a:buFont typeface="Arial" panose="020B0604020202020204" pitchFamily="34" charset="0"/>
              <a:buChar char="•"/>
            </a:pPr>
            <a:r>
              <a:rPr lang="es-ES" sz="2000" dirty="0">
                <a:solidFill>
                  <a:srgbClr val="000000"/>
                </a:solidFill>
                <a:latin typeface="Muli Regular"/>
              </a:rPr>
              <a:t> </a:t>
            </a:r>
          </a:p>
          <a:p>
            <a:pPr marL="342900" indent="-342900" algn="ctr">
              <a:lnSpc>
                <a:spcPts val="3359"/>
              </a:lnSpc>
              <a:buFont typeface="Arial" panose="020B0604020202020204" pitchFamily="34" charset="0"/>
              <a:buChar char="•"/>
            </a:pPr>
            <a:r>
              <a:rPr lang="es-ES" sz="2000" dirty="0">
                <a:solidFill>
                  <a:srgbClr val="000000"/>
                </a:solidFill>
                <a:latin typeface="Muli Regular"/>
              </a:rPr>
              <a:t>Los videojuegos AAA si son mas populares que los Indie, aunque no por un amplio margen.</a:t>
            </a:r>
          </a:p>
          <a:p>
            <a:pPr marL="342900" indent="-342900" algn="ctr">
              <a:lnSpc>
                <a:spcPts val="3359"/>
              </a:lnSpc>
              <a:buFont typeface="Arial" panose="020B0604020202020204" pitchFamily="34" charset="0"/>
              <a:buChar char="•"/>
            </a:pPr>
            <a:r>
              <a:rPr lang="es-ES" sz="2000" dirty="0">
                <a:solidFill>
                  <a:srgbClr val="000000"/>
                </a:solidFill>
                <a:latin typeface="Muli Regular"/>
              </a:rPr>
              <a:t> </a:t>
            </a:r>
          </a:p>
          <a:p>
            <a:pPr marL="342900" indent="-342900" algn="ctr">
              <a:lnSpc>
                <a:spcPts val="3359"/>
              </a:lnSpc>
              <a:buFont typeface="Arial" panose="020B0604020202020204" pitchFamily="34" charset="0"/>
              <a:buChar char="•"/>
            </a:pPr>
            <a:r>
              <a:rPr lang="es-ES" sz="2000" dirty="0">
                <a:solidFill>
                  <a:srgbClr val="000000"/>
                </a:solidFill>
                <a:latin typeface="Muli Regular"/>
              </a:rPr>
              <a:t>El mercado de los videojuegos en Steam es muy competitivo, tanto para Indies como para AAA, debido a el Shovelware</a:t>
            </a:r>
          </a:p>
        </p:txBody>
      </p:sp>
    </p:spTree>
    <p:extLst>
      <p:ext uri="{BB962C8B-B14F-4D97-AF65-F5344CB8AC3E}">
        <p14:creationId xmlns:p14="http://schemas.microsoft.com/office/powerpoint/2010/main" val="1606875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537477" y="8267700"/>
            <a:ext cx="15213045" cy="1705082"/>
          </a:xfrm>
          <a:prstGeom prst="rect">
            <a:avLst/>
          </a:prstGeom>
        </p:spPr>
        <p:txBody>
          <a:bodyPr lIns="0" tIns="0" rIns="0" bIns="0" rtlCol="0" anchor="t">
            <a:spAutoFit/>
          </a:bodyPr>
          <a:lstStyle/>
          <a:p>
            <a:pPr algn="ctr">
              <a:lnSpc>
                <a:spcPts val="3359"/>
              </a:lnSpc>
              <a:spcBef>
                <a:spcPct val="0"/>
              </a:spcBef>
            </a:pPr>
            <a:r>
              <a:rPr lang="en-US" sz="2400" dirty="0">
                <a:solidFill>
                  <a:srgbClr val="002060"/>
                </a:solidFill>
                <a:latin typeface="Arimo Bold Italics"/>
              </a:rPr>
              <a:t>The easiest way to stop piracy is not by putting antipiracy technology to work. It's by giving those people a service that's better than what they're receiving from the pirates.</a:t>
            </a:r>
          </a:p>
          <a:p>
            <a:pPr algn="ctr">
              <a:lnSpc>
                <a:spcPts val="3359"/>
              </a:lnSpc>
              <a:spcBef>
                <a:spcPct val="0"/>
              </a:spcBef>
            </a:pPr>
            <a:endParaRPr lang="en-US" sz="2400" dirty="0">
              <a:solidFill>
                <a:srgbClr val="002060"/>
              </a:solidFill>
              <a:latin typeface="Arimo Bold Italics"/>
            </a:endParaRPr>
          </a:p>
          <a:p>
            <a:pPr algn="ctr">
              <a:lnSpc>
                <a:spcPts val="3359"/>
              </a:lnSpc>
              <a:spcBef>
                <a:spcPct val="0"/>
              </a:spcBef>
            </a:pPr>
            <a:r>
              <a:rPr lang="en-US" sz="2400" dirty="0">
                <a:solidFill>
                  <a:srgbClr val="002060"/>
                </a:solidFill>
                <a:latin typeface="Arimo Bold Italics"/>
              </a:rPr>
              <a:t>Gabe Newell</a:t>
            </a:r>
          </a:p>
        </p:txBody>
      </p:sp>
      <p:pic>
        <p:nvPicPr>
          <p:cNvPr id="9" name="Picture 8" descr="Website&#10;&#10;Description automatically generated with medium confidence">
            <a:extLst>
              <a:ext uri="{FF2B5EF4-FFF2-40B4-BE49-F238E27FC236}">
                <a16:creationId xmlns:a16="http://schemas.microsoft.com/office/drawing/2014/main" id="{83245393-7716-C9FD-A302-9C2ACA574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600" y="1028700"/>
            <a:ext cx="11480800" cy="6457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pic>
        <p:nvPicPr>
          <p:cNvPr id="21" name="Picture 20" descr="Graphical user interface, calendar&#10;&#10;Description automatically generated">
            <a:extLst>
              <a:ext uri="{FF2B5EF4-FFF2-40B4-BE49-F238E27FC236}">
                <a16:creationId xmlns:a16="http://schemas.microsoft.com/office/drawing/2014/main" id="{CAECA479-E50F-DB28-EDB3-BA1F4D210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extBox 2"/>
          <p:cNvSpPr txBox="1"/>
          <p:nvPr/>
        </p:nvSpPr>
        <p:spPr>
          <a:xfrm>
            <a:off x="1883330" y="3731704"/>
            <a:ext cx="6346270" cy="1000274"/>
          </a:xfrm>
          <a:prstGeom prst="rect">
            <a:avLst/>
          </a:prstGeom>
        </p:spPr>
        <p:txBody>
          <a:bodyPr wrap="square" lIns="0" tIns="0" rIns="0" bIns="0" rtlCol="0" anchor="t">
            <a:spAutoFit/>
          </a:bodyPr>
          <a:lstStyle/>
          <a:p>
            <a:pPr>
              <a:lnSpc>
                <a:spcPts val="7800"/>
              </a:lnSpc>
            </a:pPr>
            <a:r>
              <a:rPr lang="en-US" sz="6500" dirty="0" err="1">
                <a:solidFill>
                  <a:schemeClr val="bg1"/>
                </a:solidFill>
                <a:latin typeface="Muli Bold"/>
              </a:rPr>
              <a:t>Temas</a:t>
            </a:r>
            <a:r>
              <a:rPr lang="en-US" sz="6500" dirty="0">
                <a:solidFill>
                  <a:schemeClr val="bg1"/>
                </a:solidFill>
                <a:latin typeface="Muli Bold"/>
              </a:rPr>
              <a:t> a tartar:</a:t>
            </a:r>
          </a:p>
        </p:txBody>
      </p:sp>
      <p:grpSp>
        <p:nvGrpSpPr>
          <p:cNvPr id="4" name="Group 4"/>
          <p:cNvGrpSpPr/>
          <p:nvPr/>
        </p:nvGrpSpPr>
        <p:grpSpPr>
          <a:xfrm>
            <a:off x="8926566" y="1446556"/>
            <a:ext cx="8392752" cy="7373471"/>
            <a:chOff x="0" y="-38100"/>
            <a:chExt cx="11190335" cy="9831294"/>
          </a:xfrm>
        </p:grpSpPr>
        <p:sp>
          <p:nvSpPr>
            <p:cNvPr id="5" name="TextBox 5"/>
            <p:cNvSpPr txBox="1"/>
            <p:nvPr/>
          </p:nvSpPr>
          <p:spPr>
            <a:xfrm>
              <a:off x="0" y="-38100"/>
              <a:ext cx="11110311" cy="534763"/>
            </a:xfrm>
            <a:prstGeom prst="rect">
              <a:avLst/>
            </a:prstGeom>
          </p:spPr>
          <p:txBody>
            <a:bodyPr lIns="0" tIns="0" rIns="0" bIns="0" rtlCol="0" anchor="t">
              <a:spAutoFit/>
            </a:bodyPr>
            <a:lstStyle/>
            <a:p>
              <a:pPr>
                <a:lnSpc>
                  <a:spcPts val="3382"/>
                </a:lnSpc>
              </a:pPr>
              <a:r>
                <a:rPr lang="es-419" sz="2415" dirty="0">
                  <a:solidFill>
                    <a:schemeClr val="bg1"/>
                  </a:solidFill>
                  <a:latin typeface="Muli Regular"/>
                </a:rPr>
                <a:t>El mundo de los videojuegos</a:t>
              </a:r>
            </a:p>
          </p:txBody>
        </p:sp>
        <p:sp>
          <p:nvSpPr>
            <p:cNvPr id="6" name="TextBox 6"/>
            <p:cNvSpPr txBox="1"/>
            <p:nvPr/>
          </p:nvSpPr>
          <p:spPr>
            <a:xfrm>
              <a:off x="0" y="1511323"/>
              <a:ext cx="11110311" cy="534763"/>
            </a:xfrm>
            <a:prstGeom prst="rect">
              <a:avLst/>
            </a:prstGeom>
          </p:spPr>
          <p:txBody>
            <a:bodyPr lIns="0" tIns="0" rIns="0" bIns="0" rtlCol="0" anchor="t">
              <a:spAutoFit/>
            </a:bodyPr>
            <a:lstStyle/>
            <a:p>
              <a:pPr>
                <a:lnSpc>
                  <a:spcPts val="3382"/>
                </a:lnSpc>
              </a:pPr>
              <a:r>
                <a:rPr lang="es-419" sz="2415" dirty="0">
                  <a:solidFill>
                    <a:schemeClr val="bg1"/>
                  </a:solidFill>
                  <a:latin typeface="Muli Regular"/>
                </a:rPr>
                <a:t>Publicar en Steam? hipótesis</a:t>
              </a:r>
            </a:p>
          </p:txBody>
        </p:sp>
        <p:sp>
          <p:nvSpPr>
            <p:cNvPr id="7" name="TextBox 7"/>
            <p:cNvSpPr txBox="1"/>
            <p:nvPr/>
          </p:nvSpPr>
          <p:spPr>
            <a:xfrm>
              <a:off x="0" y="2787257"/>
              <a:ext cx="11110311" cy="1116119"/>
            </a:xfrm>
            <a:prstGeom prst="rect">
              <a:avLst/>
            </a:prstGeom>
          </p:spPr>
          <p:txBody>
            <a:bodyPr lIns="0" tIns="0" rIns="0" bIns="0" rtlCol="0" anchor="t">
              <a:spAutoFit/>
            </a:bodyPr>
            <a:lstStyle/>
            <a:p>
              <a:pPr>
                <a:lnSpc>
                  <a:spcPts val="3382"/>
                </a:lnSpc>
              </a:pPr>
              <a:r>
                <a:rPr lang="es-ES" sz="2415" dirty="0">
                  <a:solidFill>
                    <a:schemeClr val="bg1"/>
                  </a:solidFill>
                  <a:latin typeface="Muli Regular"/>
                </a:rPr>
                <a:t>La plataforma de videojuegos Steam es una buena plaza de ventas para los videojuegos?</a:t>
              </a:r>
            </a:p>
          </p:txBody>
        </p:sp>
        <p:sp>
          <p:nvSpPr>
            <p:cNvPr id="8" name="TextBox 8"/>
            <p:cNvSpPr txBox="1"/>
            <p:nvPr/>
          </p:nvSpPr>
          <p:spPr>
            <a:xfrm>
              <a:off x="0" y="4623777"/>
              <a:ext cx="11110311" cy="534763"/>
            </a:xfrm>
            <a:prstGeom prst="rect">
              <a:avLst/>
            </a:prstGeom>
          </p:spPr>
          <p:txBody>
            <a:bodyPr lIns="0" tIns="0" rIns="0" bIns="0" rtlCol="0" anchor="t">
              <a:spAutoFit/>
            </a:bodyPr>
            <a:lstStyle/>
            <a:p>
              <a:pPr>
                <a:lnSpc>
                  <a:spcPts val="3382"/>
                </a:lnSpc>
              </a:pPr>
              <a:r>
                <a:rPr lang="es-ES" sz="2415" dirty="0">
                  <a:solidFill>
                    <a:schemeClr val="bg1"/>
                  </a:solidFill>
                  <a:latin typeface="Muli Regular"/>
                </a:rPr>
                <a:t>Los videojuegos AAA son mas populares que los Indies?</a:t>
              </a:r>
            </a:p>
          </p:txBody>
        </p:sp>
        <p:sp>
          <p:nvSpPr>
            <p:cNvPr id="9" name="TextBox 9"/>
            <p:cNvSpPr txBox="1"/>
            <p:nvPr/>
          </p:nvSpPr>
          <p:spPr>
            <a:xfrm>
              <a:off x="80024" y="5886100"/>
              <a:ext cx="11110311" cy="1116119"/>
            </a:xfrm>
            <a:prstGeom prst="rect">
              <a:avLst/>
            </a:prstGeom>
          </p:spPr>
          <p:txBody>
            <a:bodyPr lIns="0" tIns="0" rIns="0" bIns="0" rtlCol="0" anchor="t">
              <a:spAutoFit/>
            </a:bodyPr>
            <a:lstStyle/>
            <a:p>
              <a:pPr>
                <a:lnSpc>
                  <a:spcPts val="3382"/>
                </a:lnSpc>
              </a:pPr>
              <a:r>
                <a:rPr lang="es-ES" sz="2415" dirty="0">
                  <a:solidFill>
                    <a:schemeClr val="bg1"/>
                  </a:solidFill>
                  <a:latin typeface="Muli Regular"/>
                </a:rPr>
                <a:t>El mercado de los videojuegos en Steam es muy competitivo, sobre todo para los Indie?</a:t>
              </a:r>
              <a:endParaRPr lang="es-419" sz="2415" dirty="0">
                <a:solidFill>
                  <a:schemeClr val="bg1"/>
                </a:solidFill>
                <a:latin typeface="Muli Regular"/>
              </a:endParaRPr>
            </a:p>
          </p:txBody>
        </p:sp>
        <p:sp>
          <p:nvSpPr>
            <p:cNvPr id="10" name="TextBox 10"/>
            <p:cNvSpPr txBox="1"/>
            <p:nvPr/>
          </p:nvSpPr>
          <p:spPr>
            <a:xfrm>
              <a:off x="0" y="7709009"/>
              <a:ext cx="11110311" cy="534763"/>
            </a:xfrm>
            <a:prstGeom prst="rect">
              <a:avLst/>
            </a:prstGeom>
          </p:spPr>
          <p:txBody>
            <a:bodyPr lIns="0" tIns="0" rIns="0" bIns="0" rtlCol="0" anchor="t">
              <a:spAutoFit/>
            </a:bodyPr>
            <a:lstStyle/>
            <a:p>
              <a:pPr>
                <a:lnSpc>
                  <a:spcPts val="3382"/>
                </a:lnSpc>
              </a:pPr>
              <a:r>
                <a:rPr lang="es-419" sz="2415" dirty="0">
                  <a:solidFill>
                    <a:schemeClr val="bg1"/>
                  </a:solidFill>
                  <a:latin typeface="Muli Regular"/>
                </a:rPr>
                <a:t>Otros datos a considerar</a:t>
              </a:r>
            </a:p>
          </p:txBody>
        </p:sp>
        <p:sp>
          <p:nvSpPr>
            <p:cNvPr id="11" name="TextBox 11"/>
            <p:cNvSpPr txBox="1"/>
            <p:nvPr/>
          </p:nvSpPr>
          <p:spPr>
            <a:xfrm>
              <a:off x="0" y="9258431"/>
              <a:ext cx="11110311" cy="534763"/>
            </a:xfrm>
            <a:prstGeom prst="rect">
              <a:avLst/>
            </a:prstGeom>
          </p:spPr>
          <p:txBody>
            <a:bodyPr lIns="0" tIns="0" rIns="0" bIns="0" rtlCol="0" anchor="t">
              <a:spAutoFit/>
            </a:bodyPr>
            <a:lstStyle/>
            <a:p>
              <a:pPr>
                <a:lnSpc>
                  <a:spcPts val="3382"/>
                </a:lnSpc>
              </a:pPr>
              <a:r>
                <a:rPr lang="es-419" sz="2415" dirty="0">
                  <a:solidFill>
                    <a:schemeClr val="bg1"/>
                  </a:solidFill>
                  <a:latin typeface="Muli Regular"/>
                </a:rPr>
                <a:t>Steam en el futuro: conclusiones y oportunidades</a:t>
              </a:r>
            </a:p>
          </p:txBody>
        </p:sp>
        <p:sp>
          <p:nvSpPr>
            <p:cNvPr id="12" name="AutoShape 12"/>
            <p:cNvSpPr/>
            <p:nvPr/>
          </p:nvSpPr>
          <p:spPr>
            <a:xfrm>
              <a:off x="80024" y="1021183"/>
              <a:ext cx="11030287" cy="0"/>
            </a:xfrm>
            <a:prstGeom prst="line">
              <a:avLst/>
            </a:prstGeom>
            <a:ln w="46022" cap="rnd">
              <a:solidFill>
                <a:srgbClr val="171717"/>
              </a:solidFill>
              <a:prstDash val="sysDot"/>
              <a:headEnd type="none" w="sm" len="sm"/>
              <a:tailEnd type="none" w="sm" len="sm"/>
            </a:ln>
          </p:spPr>
        </p:sp>
        <p:sp>
          <p:nvSpPr>
            <p:cNvPr id="13" name="AutoShape 13"/>
            <p:cNvSpPr/>
            <p:nvPr/>
          </p:nvSpPr>
          <p:spPr>
            <a:xfrm>
              <a:off x="80024" y="2570605"/>
              <a:ext cx="11030287" cy="0"/>
            </a:xfrm>
            <a:prstGeom prst="line">
              <a:avLst/>
            </a:prstGeom>
            <a:ln w="46022" cap="rnd">
              <a:solidFill>
                <a:srgbClr val="171717"/>
              </a:solidFill>
              <a:prstDash val="sysDot"/>
              <a:headEnd type="none" w="sm" len="sm"/>
              <a:tailEnd type="none" w="sm" len="sm"/>
            </a:ln>
          </p:spPr>
        </p:sp>
        <p:sp>
          <p:nvSpPr>
            <p:cNvPr id="14" name="AutoShape 14"/>
            <p:cNvSpPr/>
            <p:nvPr/>
          </p:nvSpPr>
          <p:spPr>
            <a:xfrm>
              <a:off x="80024" y="4120027"/>
              <a:ext cx="11030287" cy="0"/>
            </a:xfrm>
            <a:prstGeom prst="line">
              <a:avLst/>
            </a:prstGeom>
            <a:ln w="46022" cap="rnd">
              <a:solidFill>
                <a:srgbClr val="171717"/>
              </a:solidFill>
              <a:prstDash val="sysDot"/>
              <a:headEnd type="none" w="sm" len="sm"/>
              <a:tailEnd type="none" w="sm" len="sm"/>
            </a:ln>
          </p:spPr>
        </p:sp>
        <p:sp>
          <p:nvSpPr>
            <p:cNvPr id="15" name="AutoShape 15"/>
            <p:cNvSpPr/>
            <p:nvPr/>
          </p:nvSpPr>
          <p:spPr>
            <a:xfrm>
              <a:off x="80024" y="5669448"/>
              <a:ext cx="11030287" cy="0"/>
            </a:xfrm>
            <a:prstGeom prst="line">
              <a:avLst/>
            </a:prstGeom>
            <a:ln w="46022" cap="rnd">
              <a:solidFill>
                <a:srgbClr val="171717"/>
              </a:solidFill>
              <a:prstDash val="sysDot"/>
              <a:headEnd type="none" w="sm" len="sm"/>
              <a:tailEnd type="none" w="sm" len="sm"/>
            </a:ln>
          </p:spPr>
        </p:sp>
        <p:sp>
          <p:nvSpPr>
            <p:cNvPr id="16" name="AutoShape 16"/>
            <p:cNvSpPr/>
            <p:nvPr/>
          </p:nvSpPr>
          <p:spPr>
            <a:xfrm>
              <a:off x="80024" y="7218870"/>
              <a:ext cx="11030287" cy="0"/>
            </a:xfrm>
            <a:prstGeom prst="line">
              <a:avLst/>
            </a:prstGeom>
            <a:ln w="46022" cap="rnd">
              <a:solidFill>
                <a:srgbClr val="171717"/>
              </a:solidFill>
              <a:prstDash val="sysDot"/>
              <a:headEnd type="none" w="sm" len="sm"/>
              <a:tailEnd type="none" w="sm" len="sm"/>
            </a:ln>
          </p:spPr>
        </p:sp>
        <p:sp>
          <p:nvSpPr>
            <p:cNvPr id="17" name="AutoShape 17"/>
            <p:cNvSpPr/>
            <p:nvPr/>
          </p:nvSpPr>
          <p:spPr>
            <a:xfrm>
              <a:off x="80024" y="8768292"/>
              <a:ext cx="11030287" cy="0"/>
            </a:xfrm>
            <a:prstGeom prst="line">
              <a:avLst/>
            </a:prstGeom>
            <a:ln w="46022" cap="rnd">
              <a:solidFill>
                <a:srgbClr val="171717"/>
              </a:solidFill>
              <a:prstDash val="sysDot"/>
              <a:headEnd type="none" w="sm" len="sm"/>
              <a:tailEnd type="none" w="sm" len="sm"/>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1028700"/>
            <a:ext cx="11315700" cy="1000274"/>
          </a:xfrm>
          <a:prstGeom prst="rect">
            <a:avLst/>
          </a:prstGeom>
        </p:spPr>
        <p:txBody>
          <a:bodyPr wrap="square" lIns="0" tIns="0" rIns="0" bIns="0" rtlCol="0" anchor="t">
            <a:spAutoFit/>
          </a:bodyPr>
          <a:lstStyle/>
          <a:p>
            <a:pPr>
              <a:lnSpc>
                <a:spcPts val="7800"/>
              </a:lnSpc>
            </a:pPr>
            <a:r>
              <a:rPr lang="en-US" sz="6500" dirty="0">
                <a:solidFill>
                  <a:srgbClr val="002060"/>
                </a:solidFill>
                <a:latin typeface="Muli Bold"/>
              </a:rPr>
              <a:t>El </a:t>
            </a:r>
            <a:r>
              <a:rPr lang="es-419" sz="6500" dirty="0">
                <a:solidFill>
                  <a:srgbClr val="002060"/>
                </a:solidFill>
                <a:latin typeface="Muli Bold"/>
              </a:rPr>
              <a:t>Mundo</a:t>
            </a:r>
            <a:r>
              <a:rPr lang="en-US" sz="6500" dirty="0">
                <a:solidFill>
                  <a:srgbClr val="002060"/>
                </a:solidFill>
                <a:latin typeface="Muli Bold"/>
              </a:rPr>
              <a:t> de </a:t>
            </a:r>
            <a:r>
              <a:rPr lang="es-419" sz="6500" dirty="0">
                <a:solidFill>
                  <a:srgbClr val="002060"/>
                </a:solidFill>
                <a:latin typeface="Muli Bold"/>
              </a:rPr>
              <a:t>los</a:t>
            </a:r>
            <a:r>
              <a:rPr lang="en-US" sz="6500" dirty="0">
                <a:solidFill>
                  <a:srgbClr val="002060"/>
                </a:solidFill>
                <a:latin typeface="Muli Bold"/>
              </a:rPr>
              <a:t> </a:t>
            </a:r>
            <a:r>
              <a:rPr lang="es-419" sz="6500" dirty="0">
                <a:solidFill>
                  <a:srgbClr val="002060"/>
                </a:solidFill>
                <a:latin typeface="Muli Bold"/>
              </a:rPr>
              <a:t>videojuegos</a:t>
            </a:r>
          </a:p>
        </p:txBody>
      </p:sp>
      <p:sp>
        <p:nvSpPr>
          <p:cNvPr id="7" name="TextBox 7"/>
          <p:cNvSpPr txBox="1"/>
          <p:nvPr/>
        </p:nvSpPr>
        <p:spPr>
          <a:xfrm>
            <a:off x="1028700" y="2991748"/>
            <a:ext cx="9936268" cy="3028971"/>
          </a:xfrm>
          <a:prstGeom prst="rect">
            <a:avLst/>
          </a:prstGeom>
        </p:spPr>
        <p:txBody>
          <a:bodyPr wrap="square" lIns="0" tIns="0" rIns="0" bIns="0" rtlCol="0" anchor="t">
            <a:spAutoFit/>
          </a:bodyPr>
          <a:lstStyle/>
          <a:p>
            <a:pPr marL="342900" indent="-342900" algn="just">
              <a:lnSpc>
                <a:spcPts val="3359"/>
              </a:lnSpc>
              <a:spcBef>
                <a:spcPct val="0"/>
              </a:spcBef>
              <a:buFont typeface="Arial" panose="020B0604020202020204" pitchFamily="34" charset="0"/>
              <a:buChar char="•"/>
            </a:pPr>
            <a:r>
              <a:rPr lang="es-ES" sz="2800" dirty="0">
                <a:solidFill>
                  <a:srgbClr val="000000"/>
                </a:solidFill>
                <a:latin typeface="Muli Regular"/>
              </a:rPr>
              <a:t>75% de las personas jóvenes hasta la edad de 40 años se considera “gamer”.</a:t>
            </a:r>
          </a:p>
          <a:p>
            <a:pPr marL="342900" indent="-342900" algn="just">
              <a:lnSpc>
                <a:spcPts val="3359"/>
              </a:lnSpc>
              <a:spcBef>
                <a:spcPct val="0"/>
              </a:spcBef>
              <a:buFont typeface="Arial" panose="020B0604020202020204" pitchFamily="34" charset="0"/>
              <a:buChar char="•"/>
            </a:pPr>
            <a:endParaRPr lang="es-ES" sz="2800" dirty="0">
              <a:solidFill>
                <a:srgbClr val="000000"/>
              </a:solidFill>
              <a:latin typeface="Muli Regular"/>
            </a:endParaRPr>
          </a:p>
          <a:p>
            <a:pPr marL="342900" indent="-342900" algn="just">
              <a:lnSpc>
                <a:spcPts val="3359"/>
              </a:lnSpc>
              <a:spcBef>
                <a:spcPct val="0"/>
              </a:spcBef>
              <a:buFont typeface="Arial" panose="020B0604020202020204" pitchFamily="34" charset="0"/>
              <a:buChar char="•"/>
            </a:pPr>
            <a:r>
              <a:rPr lang="es-ES" sz="2800" dirty="0">
                <a:solidFill>
                  <a:srgbClr val="000000"/>
                </a:solidFill>
                <a:latin typeface="Muli Regular"/>
              </a:rPr>
              <a:t>La industria hoy es mucho más grande y recauda más dinero que el cine y la música juntos.</a:t>
            </a:r>
          </a:p>
          <a:p>
            <a:pPr marL="342900" indent="-342900" algn="just">
              <a:lnSpc>
                <a:spcPts val="3359"/>
              </a:lnSpc>
              <a:spcBef>
                <a:spcPct val="0"/>
              </a:spcBef>
              <a:buFont typeface="Arial" panose="020B0604020202020204" pitchFamily="34" charset="0"/>
              <a:buChar char="•"/>
            </a:pPr>
            <a:endParaRPr lang="es-ES" sz="2800" dirty="0">
              <a:solidFill>
                <a:srgbClr val="000000"/>
              </a:solidFill>
              <a:latin typeface="Muli Regular"/>
            </a:endParaRPr>
          </a:p>
          <a:p>
            <a:pPr marL="342900" indent="-342900" algn="just">
              <a:lnSpc>
                <a:spcPts val="3359"/>
              </a:lnSpc>
              <a:spcBef>
                <a:spcPct val="0"/>
              </a:spcBef>
              <a:buFont typeface="Arial" panose="020B0604020202020204" pitchFamily="34" charset="0"/>
              <a:buChar char="•"/>
            </a:pPr>
            <a:r>
              <a:rPr lang="es-ES" sz="2800" dirty="0">
                <a:solidFill>
                  <a:srgbClr val="000000"/>
                </a:solidFill>
                <a:latin typeface="Muli Regular"/>
              </a:rPr>
              <a:t>Steam posee mas de 180 millones de usuarios activos.</a:t>
            </a:r>
          </a:p>
        </p:txBody>
      </p:sp>
      <p:sp>
        <p:nvSpPr>
          <p:cNvPr id="9" name="TextBox 9"/>
          <p:cNvSpPr txBox="1"/>
          <p:nvPr/>
        </p:nvSpPr>
        <p:spPr>
          <a:xfrm>
            <a:off x="628650" y="7533396"/>
            <a:ext cx="9791700" cy="412870"/>
          </a:xfrm>
          <a:prstGeom prst="rect">
            <a:avLst/>
          </a:prstGeom>
        </p:spPr>
        <p:txBody>
          <a:bodyPr wrap="square" lIns="0" tIns="0" rIns="0" bIns="0" rtlCol="0" anchor="t">
            <a:spAutoFit/>
          </a:bodyPr>
          <a:lstStyle/>
          <a:p>
            <a:pPr algn="ctr">
              <a:lnSpc>
                <a:spcPts val="3359"/>
              </a:lnSpc>
              <a:spcBef>
                <a:spcPct val="0"/>
              </a:spcBef>
            </a:pPr>
            <a:r>
              <a:rPr lang="es-ES" sz="2800" dirty="0">
                <a:solidFill>
                  <a:srgbClr val="000000"/>
                </a:solidFill>
                <a:latin typeface="Muli Regular"/>
              </a:rPr>
              <a:t>Empresa de Videojuegos Indie.</a:t>
            </a:r>
            <a:endParaRPr lang="en-US" sz="2800" dirty="0">
              <a:solidFill>
                <a:srgbClr val="000000"/>
              </a:solidFill>
              <a:latin typeface="Muli Regular"/>
            </a:endParaRPr>
          </a:p>
        </p:txBody>
      </p:sp>
      <p:sp>
        <p:nvSpPr>
          <p:cNvPr id="10" name="TextBox 10"/>
          <p:cNvSpPr txBox="1"/>
          <p:nvPr/>
        </p:nvSpPr>
        <p:spPr>
          <a:xfrm>
            <a:off x="3657600" y="6739836"/>
            <a:ext cx="3733800" cy="487313"/>
          </a:xfrm>
          <a:prstGeom prst="rect">
            <a:avLst/>
          </a:prstGeom>
        </p:spPr>
        <p:txBody>
          <a:bodyPr wrap="square" lIns="0" tIns="0" rIns="0" bIns="0" rtlCol="0" anchor="t">
            <a:spAutoFit/>
          </a:bodyPr>
          <a:lstStyle/>
          <a:p>
            <a:pPr algn="ctr">
              <a:lnSpc>
                <a:spcPts val="3779"/>
              </a:lnSpc>
              <a:spcBef>
                <a:spcPct val="0"/>
              </a:spcBef>
            </a:pPr>
            <a:r>
              <a:rPr lang="en-US" sz="3600" dirty="0">
                <a:solidFill>
                  <a:srgbClr val="002060"/>
                </a:solidFill>
                <a:latin typeface="Muli Regular Bold"/>
              </a:rPr>
              <a:t>Caso de </a:t>
            </a:r>
            <a:r>
              <a:rPr lang="es-419" sz="3600" dirty="0">
                <a:solidFill>
                  <a:srgbClr val="002060"/>
                </a:solidFill>
                <a:latin typeface="Muli Regular Bold"/>
              </a:rPr>
              <a:t>estudio</a:t>
            </a:r>
          </a:p>
        </p:txBody>
      </p:sp>
      <p:pic>
        <p:nvPicPr>
          <p:cNvPr id="18" name="Picture 17" descr="Icon&#10;&#10;Description automatically generated">
            <a:extLst>
              <a:ext uri="{FF2B5EF4-FFF2-40B4-BE49-F238E27FC236}">
                <a16:creationId xmlns:a16="http://schemas.microsoft.com/office/drawing/2014/main" id="{7992D079-8B70-D3EF-6DA1-A9653075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7389" y="2028974"/>
            <a:ext cx="6311961" cy="63119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map&#10;&#10;Description automatically generated">
            <a:extLst>
              <a:ext uri="{FF2B5EF4-FFF2-40B4-BE49-F238E27FC236}">
                <a16:creationId xmlns:a16="http://schemas.microsoft.com/office/drawing/2014/main" id="{12DA00E2-EE35-DB13-6DEA-5E208DE48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64200" cy="10287000"/>
          </a:xfrm>
          <a:prstGeom prst="rect">
            <a:avLst/>
          </a:prstGeom>
        </p:spPr>
      </p:pic>
      <p:sp>
        <p:nvSpPr>
          <p:cNvPr id="3" name="TextBox 3"/>
          <p:cNvSpPr txBox="1"/>
          <p:nvPr/>
        </p:nvSpPr>
        <p:spPr>
          <a:xfrm>
            <a:off x="11658600" y="2705100"/>
            <a:ext cx="5081225" cy="779381"/>
          </a:xfrm>
          <a:prstGeom prst="rect">
            <a:avLst/>
          </a:prstGeom>
        </p:spPr>
        <p:txBody>
          <a:bodyPr lIns="0" tIns="0" rIns="0" bIns="0" rtlCol="0" anchor="t">
            <a:spAutoFit/>
          </a:bodyPr>
          <a:lstStyle/>
          <a:p>
            <a:pPr>
              <a:lnSpc>
                <a:spcPts val="6019"/>
              </a:lnSpc>
            </a:pPr>
            <a:r>
              <a:rPr lang="es-419" sz="6600" dirty="0">
                <a:solidFill>
                  <a:schemeClr val="bg1"/>
                </a:solidFill>
                <a:latin typeface="Muli Bold"/>
              </a:rPr>
              <a:t>Hipótesis</a:t>
            </a:r>
            <a:r>
              <a:rPr lang="en-US" sz="5016" dirty="0">
                <a:solidFill>
                  <a:srgbClr val="03989E"/>
                </a:solidFill>
                <a:latin typeface="Muli Bold"/>
              </a:rPr>
              <a:t> </a:t>
            </a:r>
          </a:p>
        </p:txBody>
      </p:sp>
      <p:sp>
        <p:nvSpPr>
          <p:cNvPr id="10" name="TextBox 7">
            <a:extLst>
              <a:ext uri="{FF2B5EF4-FFF2-40B4-BE49-F238E27FC236}">
                <a16:creationId xmlns:a16="http://schemas.microsoft.com/office/drawing/2014/main" id="{42C40008-2812-563E-F78F-72582FA24AF3}"/>
              </a:ext>
            </a:extLst>
          </p:cNvPr>
          <p:cNvSpPr txBox="1"/>
          <p:nvPr/>
        </p:nvSpPr>
        <p:spPr>
          <a:xfrm>
            <a:off x="1295400" y="5753100"/>
            <a:ext cx="9936268" cy="3464988"/>
          </a:xfrm>
          <a:prstGeom prst="rect">
            <a:avLst/>
          </a:prstGeom>
        </p:spPr>
        <p:txBody>
          <a:bodyPr wrap="square" lIns="0" tIns="0" rIns="0" bIns="0" rtlCol="0" anchor="t">
            <a:spAutoFit/>
          </a:bodyPr>
          <a:lstStyle/>
          <a:p>
            <a:pPr marL="342900" indent="-342900" algn="just">
              <a:lnSpc>
                <a:spcPts val="3359"/>
              </a:lnSpc>
              <a:spcBef>
                <a:spcPct val="0"/>
              </a:spcBef>
              <a:buFont typeface="Arial" panose="020B0604020202020204" pitchFamily="34" charset="0"/>
              <a:buChar char="•"/>
            </a:pPr>
            <a:r>
              <a:rPr lang="es-ES" sz="2800" dirty="0">
                <a:solidFill>
                  <a:schemeClr val="bg1"/>
                </a:solidFill>
                <a:latin typeface="Muli Regular"/>
              </a:rPr>
              <a:t>1)	La plataforma de videojuegos Steam es una buena plaza de ventas para los videojuegos?</a:t>
            </a:r>
          </a:p>
          <a:p>
            <a:pPr marL="342900" indent="-342900" algn="just">
              <a:lnSpc>
                <a:spcPts val="3359"/>
              </a:lnSpc>
              <a:spcBef>
                <a:spcPct val="0"/>
              </a:spcBef>
              <a:buFont typeface="Arial" panose="020B0604020202020204" pitchFamily="34" charset="0"/>
              <a:buChar char="•"/>
            </a:pPr>
            <a:endParaRPr lang="es-ES" sz="2800" dirty="0">
              <a:solidFill>
                <a:schemeClr val="bg1"/>
              </a:solidFill>
              <a:latin typeface="Muli Regular"/>
            </a:endParaRPr>
          </a:p>
          <a:p>
            <a:pPr marL="342900" indent="-342900" algn="just">
              <a:lnSpc>
                <a:spcPts val="3359"/>
              </a:lnSpc>
              <a:spcBef>
                <a:spcPct val="0"/>
              </a:spcBef>
              <a:buFont typeface="Arial" panose="020B0604020202020204" pitchFamily="34" charset="0"/>
              <a:buChar char="•"/>
            </a:pPr>
            <a:r>
              <a:rPr lang="es-ES" sz="2800" dirty="0">
                <a:solidFill>
                  <a:schemeClr val="bg1"/>
                </a:solidFill>
                <a:latin typeface="Muli Regular"/>
              </a:rPr>
              <a:t>2)	Los videojuegos AAA son mas populares que los Indies?</a:t>
            </a:r>
          </a:p>
          <a:p>
            <a:pPr marL="342900" indent="-342900" algn="just">
              <a:lnSpc>
                <a:spcPts val="3359"/>
              </a:lnSpc>
              <a:spcBef>
                <a:spcPct val="0"/>
              </a:spcBef>
              <a:buFont typeface="Arial" panose="020B0604020202020204" pitchFamily="34" charset="0"/>
              <a:buChar char="•"/>
            </a:pPr>
            <a:endParaRPr lang="es-ES" sz="2800" dirty="0">
              <a:solidFill>
                <a:schemeClr val="bg1"/>
              </a:solidFill>
              <a:latin typeface="Muli Regular"/>
            </a:endParaRPr>
          </a:p>
          <a:p>
            <a:pPr marL="342900" indent="-342900" algn="just">
              <a:lnSpc>
                <a:spcPts val="3359"/>
              </a:lnSpc>
              <a:spcBef>
                <a:spcPct val="0"/>
              </a:spcBef>
              <a:buFont typeface="Arial" panose="020B0604020202020204" pitchFamily="34" charset="0"/>
              <a:buChar char="•"/>
            </a:pPr>
            <a:r>
              <a:rPr lang="es-ES" sz="2800" dirty="0">
                <a:solidFill>
                  <a:schemeClr val="bg1"/>
                </a:solidFill>
                <a:latin typeface="Muli Regular"/>
              </a:rPr>
              <a:t>3)	El mercado de los videojuegos en Steam es muy competitivo, sobre todo para los Indie?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523007"/>
            <a:ext cx="14135100" cy="1000274"/>
          </a:xfrm>
          <a:prstGeom prst="rect">
            <a:avLst/>
          </a:prstGeom>
        </p:spPr>
        <p:txBody>
          <a:bodyPr wrap="square" lIns="0" tIns="0" rIns="0" bIns="0" rtlCol="0" anchor="t">
            <a:spAutoFit/>
          </a:bodyPr>
          <a:lstStyle/>
          <a:p>
            <a:pPr marL="0" lvl="0" indent="0" algn="l">
              <a:lnSpc>
                <a:spcPts val="7800"/>
              </a:lnSpc>
              <a:spcBef>
                <a:spcPct val="0"/>
              </a:spcBef>
            </a:pPr>
            <a:r>
              <a:rPr lang="en-US" sz="6500" u="none" dirty="0">
                <a:solidFill>
                  <a:srgbClr val="002060"/>
                </a:solidFill>
                <a:latin typeface="Muli Bold"/>
              </a:rPr>
              <a:t>Fuentes </a:t>
            </a:r>
            <a:r>
              <a:rPr lang="es-419" sz="6500" u="none" dirty="0">
                <a:solidFill>
                  <a:srgbClr val="002060"/>
                </a:solidFill>
                <a:latin typeface="Muli Bold"/>
              </a:rPr>
              <a:t>consultadas</a:t>
            </a:r>
            <a:endParaRPr lang="en-US" sz="6500" u="none" dirty="0">
              <a:latin typeface="Muli Bold"/>
            </a:endParaRPr>
          </a:p>
        </p:txBody>
      </p:sp>
      <p:sp>
        <p:nvSpPr>
          <p:cNvPr id="6" name="TextBox 7">
            <a:extLst>
              <a:ext uri="{FF2B5EF4-FFF2-40B4-BE49-F238E27FC236}">
                <a16:creationId xmlns:a16="http://schemas.microsoft.com/office/drawing/2014/main" id="{D3390AA2-5CBA-99EA-0EA9-1E2F6DBCEB37}"/>
              </a:ext>
            </a:extLst>
          </p:cNvPr>
          <p:cNvSpPr txBox="1"/>
          <p:nvPr/>
        </p:nvSpPr>
        <p:spPr>
          <a:xfrm>
            <a:off x="1028700" y="2095500"/>
            <a:ext cx="13220700" cy="2592954"/>
          </a:xfrm>
          <a:prstGeom prst="rect">
            <a:avLst/>
          </a:prstGeom>
        </p:spPr>
        <p:txBody>
          <a:bodyPr wrap="square" lIns="0" tIns="0" rIns="0" bIns="0" rtlCol="0" anchor="t">
            <a:spAutoFit/>
          </a:bodyPr>
          <a:lstStyle/>
          <a:p>
            <a:pPr marL="342900" indent="-342900" algn="just">
              <a:lnSpc>
                <a:spcPts val="3359"/>
              </a:lnSpc>
              <a:spcBef>
                <a:spcPct val="0"/>
              </a:spcBef>
              <a:buFont typeface="Arial" panose="020B0604020202020204" pitchFamily="34" charset="0"/>
              <a:buChar char="•"/>
            </a:pPr>
            <a:r>
              <a:rPr lang="es-ES" sz="2800" dirty="0">
                <a:latin typeface="Muli Regular"/>
              </a:rPr>
              <a:t>Steam Spy es un servicio de estadísticas de Steam basado en la API web proporcionada por Valve.</a:t>
            </a:r>
          </a:p>
          <a:p>
            <a:pPr marL="342900" indent="-342900" algn="just">
              <a:lnSpc>
                <a:spcPts val="3359"/>
              </a:lnSpc>
              <a:spcBef>
                <a:spcPct val="0"/>
              </a:spcBef>
              <a:buFont typeface="Arial" panose="020B0604020202020204" pitchFamily="34" charset="0"/>
              <a:buChar char="•"/>
            </a:pPr>
            <a:endParaRPr lang="es-ES" sz="2800" dirty="0">
              <a:latin typeface="Muli Regular"/>
            </a:endParaRPr>
          </a:p>
          <a:p>
            <a:pPr marL="342900" indent="-342900" algn="just">
              <a:lnSpc>
                <a:spcPts val="3359"/>
              </a:lnSpc>
              <a:spcBef>
                <a:spcPct val="0"/>
              </a:spcBef>
              <a:buFont typeface="Arial" panose="020B0604020202020204" pitchFamily="34" charset="0"/>
              <a:buChar char="•"/>
            </a:pPr>
            <a:r>
              <a:rPr lang="es-ES" sz="2800" dirty="0">
                <a:latin typeface="Muli Regular"/>
              </a:rPr>
              <a:t>Diseñado para ser útil para desarrolladores independientes, periodistas, estudiantes y todas las partes interesadas en los juegos de PC.</a:t>
            </a:r>
          </a:p>
          <a:p>
            <a:pPr marL="342900" indent="-342900" algn="just">
              <a:lnSpc>
                <a:spcPts val="3359"/>
              </a:lnSpc>
              <a:spcBef>
                <a:spcPct val="0"/>
              </a:spcBef>
              <a:buFont typeface="Arial" panose="020B0604020202020204" pitchFamily="34" charset="0"/>
              <a:buChar char="•"/>
            </a:pPr>
            <a:endParaRPr lang="es-ES" sz="2800" dirty="0">
              <a:latin typeface="Muli Regular"/>
            </a:endParaRPr>
          </a:p>
        </p:txBody>
      </p:sp>
      <p:pic>
        <p:nvPicPr>
          <p:cNvPr id="12" name="Picture 11">
            <a:extLst>
              <a:ext uri="{FF2B5EF4-FFF2-40B4-BE49-F238E27FC236}">
                <a16:creationId xmlns:a16="http://schemas.microsoft.com/office/drawing/2014/main" id="{861639B3-2047-FDE8-A067-DEAF6EA62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5164015"/>
            <a:ext cx="9465821" cy="3913753"/>
          </a:xfrm>
          <a:prstGeom prst="rect">
            <a:avLst/>
          </a:prstGeom>
        </p:spPr>
      </p:pic>
      <p:sp>
        <p:nvSpPr>
          <p:cNvPr id="17" name="TextBox 7">
            <a:extLst>
              <a:ext uri="{FF2B5EF4-FFF2-40B4-BE49-F238E27FC236}">
                <a16:creationId xmlns:a16="http://schemas.microsoft.com/office/drawing/2014/main" id="{2B4D4866-663E-5177-D0F9-6490866B791C}"/>
              </a:ext>
            </a:extLst>
          </p:cNvPr>
          <p:cNvSpPr txBox="1"/>
          <p:nvPr/>
        </p:nvSpPr>
        <p:spPr>
          <a:xfrm>
            <a:off x="11277600" y="5843274"/>
            <a:ext cx="2971800" cy="3028971"/>
          </a:xfrm>
          <a:prstGeom prst="rect">
            <a:avLst/>
          </a:prstGeom>
        </p:spPr>
        <p:txBody>
          <a:bodyPr wrap="square" lIns="0" tIns="0" rIns="0" bIns="0" rtlCol="0" anchor="t">
            <a:spAutoFit/>
          </a:bodyPr>
          <a:lstStyle/>
          <a:p>
            <a:pPr marL="457200" indent="-457200" algn="just">
              <a:lnSpc>
                <a:spcPts val="3359"/>
              </a:lnSpc>
              <a:spcBef>
                <a:spcPct val="0"/>
              </a:spcBef>
              <a:buFont typeface="Arial" panose="020B0604020202020204" pitchFamily="34" charset="0"/>
              <a:buChar char="•"/>
            </a:pPr>
            <a:r>
              <a:rPr lang="en-US" sz="2800" dirty="0">
                <a:latin typeface="Muli Regular"/>
              </a:rPr>
              <a:t>id	</a:t>
            </a:r>
          </a:p>
          <a:p>
            <a:pPr marL="457200" indent="-457200" algn="just">
              <a:lnSpc>
                <a:spcPts val="3359"/>
              </a:lnSpc>
              <a:spcBef>
                <a:spcPct val="0"/>
              </a:spcBef>
              <a:buFont typeface="Arial" panose="020B0604020202020204" pitchFamily="34" charset="0"/>
              <a:buChar char="•"/>
            </a:pPr>
            <a:r>
              <a:rPr lang="en-US" sz="2800" dirty="0">
                <a:latin typeface="Muli Regular"/>
              </a:rPr>
              <a:t>name	</a:t>
            </a:r>
          </a:p>
          <a:p>
            <a:pPr marL="457200" indent="-457200" algn="just">
              <a:lnSpc>
                <a:spcPts val="3359"/>
              </a:lnSpc>
              <a:spcBef>
                <a:spcPct val="0"/>
              </a:spcBef>
              <a:buFont typeface="Arial" panose="020B0604020202020204" pitchFamily="34" charset="0"/>
              <a:buChar char="•"/>
            </a:pPr>
            <a:r>
              <a:rPr lang="en-US" sz="2800" dirty="0">
                <a:latin typeface="Muli Regular"/>
              </a:rPr>
              <a:t>dev	</a:t>
            </a:r>
          </a:p>
          <a:p>
            <a:pPr marL="457200" indent="-457200" algn="just">
              <a:lnSpc>
                <a:spcPts val="3359"/>
              </a:lnSpc>
              <a:spcBef>
                <a:spcPct val="0"/>
              </a:spcBef>
              <a:buFont typeface="Arial" panose="020B0604020202020204" pitchFamily="34" charset="0"/>
              <a:buChar char="•"/>
            </a:pPr>
            <a:r>
              <a:rPr lang="en-US" sz="2800" dirty="0">
                <a:latin typeface="Muli Regular"/>
              </a:rPr>
              <a:t>publisher	</a:t>
            </a:r>
          </a:p>
          <a:p>
            <a:pPr marL="457200" indent="-457200" algn="just">
              <a:lnSpc>
                <a:spcPts val="3359"/>
              </a:lnSpc>
              <a:spcBef>
                <a:spcPct val="0"/>
              </a:spcBef>
              <a:buFont typeface="Arial" panose="020B0604020202020204" pitchFamily="34" charset="0"/>
              <a:buChar char="•"/>
            </a:pPr>
            <a:r>
              <a:rPr lang="en-US" sz="2800" dirty="0">
                <a:latin typeface="Muli Regular"/>
              </a:rPr>
              <a:t>genre	</a:t>
            </a:r>
          </a:p>
          <a:p>
            <a:pPr marL="457200" indent="-457200" algn="just">
              <a:lnSpc>
                <a:spcPts val="3359"/>
              </a:lnSpc>
              <a:spcBef>
                <a:spcPct val="0"/>
              </a:spcBef>
              <a:buFont typeface="Arial" panose="020B0604020202020204" pitchFamily="34" charset="0"/>
              <a:buChar char="•"/>
            </a:pPr>
            <a:r>
              <a:rPr lang="en-US" sz="2800" dirty="0">
                <a:latin typeface="Muli Regular"/>
              </a:rPr>
              <a:t>language	</a:t>
            </a:r>
          </a:p>
          <a:p>
            <a:pPr marL="457200" indent="-457200" algn="just">
              <a:lnSpc>
                <a:spcPts val="3359"/>
              </a:lnSpc>
              <a:spcBef>
                <a:spcPct val="0"/>
              </a:spcBef>
              <a:buFont typeface="Arial" panose="020B0604020202020204" pitchFamily="34" charset="0"/>
              <a:buChar char="•"/>
            </a:pPr>
            <a:r>
              <a:rPr lang="en-US" sz="2800" dirty="0">
                <a:latin typeface="Muli Regular"/>
              </a:rPr>
              <a:t>tags	</a:t>
            </a:r>
          </a:p>
        </p:txBody>
      </p:sp>
      <p:sp>
        <p:nvSpPr>
          <p:cNvPr id="21" name="TextBox 20">
            <a:extLst>
              <a:ext uri="{FF2B5EF4-FFF2-40B4-BE49-F238E27FC236}">
                <a16:creationId xmlns:a16="http://schemas.microsoft.com/office/drawing/2014/main" id="{A371F461-E299-8445-5524-5A48B87B0591}"/>
              </a:ext>
            </a:extLst>
          </p:cNvPr>
          <p:cNvSpPr txBox="1"/>
          <p:nvPr/>
        </p:nvSpPr>
        <p:spPr>
          <a:xfrm>
            <a:off x="14218920" y="5843274"/>
            <a:ext cx="2971800" cy="2685287"/>
          </a:xfrm>
          <a:prstGeom prst="rect">
            <a:avLst/>
          </a:prstGeom>
          <a:noFill/>
        </p:spPr>
        <p:txBody>
          <a:bodyPr wrap="square">
            <a:spAutoFit/>
          </a:bodyPr>
          <a:lstStyle/>
          <a:p>
            <a:pPr marL="457200" indent="-457200" algn="just">
              <a:lnSpc>
                <a:spcPts val="3359"/>
              </a:lnSpc>
              <a:spcBef>
                <a:spcPct val="0"/>
              </a:spcBef>
              <a:buFont typeface="Arial" panose="020B0604020202020204" pitchFamily="34" charset="0"/>
              <a:buChar char="•"/>
            </a:pPr>
            <a:r>
              <a:rPr lang="en-US" sz="2800" dirty="0">
                <a:latin typeface="Muli Regular"/>
              </a:rPr>
              <a:t>category	</a:t>
            </a:r>
          </a:p>
          <a:p>
            <a:pPr marL="457200" indent="-457200" algn="just">
              <a:lnSpc>
                <a:spcPts val="3359"/>
              </a:lnSpc>
              <a:spcBef>
                <a:spcPct val="0"/>
              </a:spcBef>
              <a:buFont typeface="Arial" panose="020B0604020202020204" pitchFamily="34" charset="0"/>
              <a:buChar char="•"/>
            </a:pPr>
            <a:r>
              <a:rPr lang="en-US" sz="2800" dirty="0">
                <a:latin typeface="Muli Regular"/>
              </a:rPr>
              <a:t>release	 </a:t>
            </a:r>
          </a:p>
          <a:p>
            <a:pPr marL="457200" indent="-457200" algn="just">
              <a:lnSpc>
                <a:spcPts val="3359"/>
              </a:lnSpc>
              <a:spcBef>
                <a:spcPct val="0"/>
              </a:spcBef>
              <a:buFont typeface="Arial" panose="020B0604020202020204" pitchFamily="34" charset="0"/>
              <a:buChar char="•"/>
            </a:pPr>
            <a:r>
              <a:rPr lang="en-US" sz="2800" dirty="0">
                <a:latin typeface="Muli Regular"/>
              </a:rPr>
              <a:t>discount	</a:t>
            </a:r>
          </a:p>
          <a:p>
            <a:pPr marL="457200" indent="-457200" algn="just">
              <a:lnSpc>
                <a:spcPts val="3359"/>
              </a:lnSpc>
              <a:spcBef>
                <a:spcPct val="0"/>
              </a:spcBef>
              <a:buFont typeface="Arial" panose="020B0604020202020204" pitchFamily="34" charset="0"/>
              <a:buChar char="•"/>
            </a:pPr>
            <a:r>
              <a:rPr lang="en-US" sz="2800" dirty="0">
                <a:latin typeface="Muli Regular"/>
              </a:rPr>
              <a:t>old_userscore	</a:t>
            </a:r>
          </a:p>
          <a:p>
            <a:pPr marL="457200" indent="-457200" algn="just">
              <a:lnSpc>
                <a:spcPts val="3359"/>
              </a:lnSpc>
              <a:spcBef>
                <a:spcPct val="0"/>
              </a:spcBef>
              <a:buFont typeface="Arial" panose="020B0604020202020204" pitchFamily="34" charset="0"/>
              <a:buChar char="•"/>
            </a:pPr>
            <a:r>
              <a:rPr lang="en-US" sz="2800" dirty="0">
                <a:latin typeface="Muli Regular"/>
              </a:rPr>
              <a:t>metascore</a:t>
            </a:r>
          </a:p>
          <a:p>
            <a:pPr marL="457200" indent="-457200" algn="just">
              <a:lnSpc>
                <a:spcPts val="3359"/>
              </a:lnSpc>
              <a:spcBef>
                <a:spcPct val="0"/>
              </a:spcBef>
              <a:buFont typeface="Arial" panose="020B0604020202020204" pitchFamily="34" charset="0"/>
              <a:buChar char="•"/>
            </a:pPr>
            <a:r>
              <a:rPr lang="en-US" sz="2800" dirty="0">
                <a:latin typeface="Muli Regular"/>
              </a:rPr>
              <a:t>owners</a:t>
            </a:r>
            <a:r>
              <a:rPr lang="en-US" sz="1800" dirty="0">
                <a:latin typeface="Muli Regular"/>
              </a:rPr>
              <a:t>	</a:t>
            </a:r>
          </a:p>
        </p:txBody>
      </p:sp>
      <p:sp>
        <p:nvSpPr>
          <p:cNvPr id="23" name="TextBox 22">
            <a:extLst>
              <a:ext uri="{FF2B5EF4-FFF2-40B4-BE49-F238E27FC236}">
                <a16:creationId xmlns:a16="http://schemas.microsoft.com/office/drawing/2014/main" id="{4900879E-F768-9C80-F2F3-82884101D379}"/>
              </a:ext>
            </a:extLst>
          </p:cNvPr>
          <p:cNvSpPr txBox="1"/>
          <p:nvPr/>
        </p:nvSpPr>
        <p:spPr>
          <a:xfrm>
            <a:off x="12115800" y="4176151"/>
            <a:ext cx="3429000" cy="1323439"/>
          </a:xfrm>
          <a:prstGeom prst="rect">
            <a:avLst/>
          </a:prstGeom>
          <a:noFill/>
        </p:spPr>
        <p:txBody>
          <a:bodyPr wrap="square">
            <a:spAutoFit/>
          </a:bodyPr>
          <a:lstStyle/>
          <a:p>
            <a:r>
              <a:rPr lang="es-419" sz="8000" u="none" dirty="0">
                <a:solidFill>
                  <a:srgbClr val="002060"/>
                </a:solidFill>
                <a:latin typeface="Muli Bold"/>
              </a:rPr>
              <a:t>Datos</a:t>
            </a:r>
            <a:r>
              <a:rPr lang="en-US" sz="6600" u="none" dirty="0">
                <a:latin typeface="Muli Bold"/>
              </a:rPr>
              <a:t>:</a:t>
            </a:r>
            <a:endParaRPr lang="en-US" sz="6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FAE1A686-F76C-7C64-247B-69545839E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8160" y="6667501"/>
            <a:ext cx="5429251" cy="3619500"/>
          </a:xfrm>
          <a:prstGeom prst="rect">
            <a:avLst/>
          </a:prstGeom>
        </p:spPr>
      </p:pic>
      <p:pic>
        <p:nvPicPr>
          <p:cNvPr id="16" name="Picture 15" descr="A person on a stage&#10;&#10;Description automatically generated with low confidence">
            <a:extLst>
              <a:ext uri="{FF2B5EF4-FFF2-40B4-BE49-F238E27FC236}">
                <a16:creationId xmlns:a16="http://schemas.microsoft.com/office/drawing/2014/main" id="{A9D7A792-C620-291D-C566-65E8B31BE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8222" y="12216"/>
            <a:ext cx="5499190" cy="3093295"/>
          </a:xfrm>
          <a:prstGeom prst="rect">
            <a:avLst/>
          </a:prstGeom>
        </p:spPr>
      </p:pic>
      <p:sp>
        <p:nvSpPr>
          <p:cNvPr id="3" name="TextBox 3"/>
          <p:cNvSpPr txBox="1"/>
          <p:nvPr/>
        </p:nvSpPr>
        <p:spPr>
          <a:xfrm>
            <a:off x="1028700" y="1054337"/>
            <a:ext cx="11965676" cy="1000274"/>
          </a:xfrm>
          <a:prstGeom prst="rect">
            <a:avLst/>
          </a:prstGeom>
        </p:spPr>
        <p:txBody>
          <a:bodyPr lIns="0" tIns="0" rIns="0" bIns="0" rtlCol="0" anchor="t">
            <a:spAutoFit/>
          </a:bodyPr>
          <a:lstStyle/>
          <a:p>
            <a:pPr>
              <a:lnSpc>
                <a:spcPts val="7800"/>
              </a:lnSpc>
            </a:pPr>
            <a:r>
              <a:rPr lang="en-US" sz="6500" dirty="0">
                <a:solidFill>
                  <a:srgbClr val="002060"/>
                </a:solidFill>
                <a:latin typeface="Muli Bold"/>
              </a:rPr>
              <a:t>Steam, buena plaza?</a:t>
            </a:r>
          </a:p>
        </p:txBody>
      </p:sp>
      <p:sp>
        <p:nvSpPr>
          <p:cNvPr id="4" name="TextBox 4"/>
          <p:cNvSpPr txBox="1"/>
          <p:nvPr/>
        </p:nvSpPr>
        <p:spPr>
          <a:xfrm>
            <a:off x="1217030" y="2741002"/>
            <a:ext cx="7421332" cy="2144626"/>
          </a:xfrm>
          <a:prstGeom prst="rect">
            <a:avLst/>
          </a:prstGeom>
        </p:spPr>
        <p:txBody>
          <a:bodyPr lIns="0" tIns="0" rIns="0" bIns="0" rtlCol="0" anchor="t">
            <a:spAutoFit/>
          </a:bodyPr>
          <a:lstStyle/>
          <a:p>
            <a:pPr marL="342900" indent="-342900" algn="just">
              <a:lnSpc>
                <a:spcPts val="3359"/>
              </a:lnSpc>
              <a:buFont typeface="Arial" panose="020B0604020202020204" pitchFamily="34" charset="0"/>
              <a:buChar char="•"/>
            </a:pPr>
            <a:r>
              <a:rPr lang="es-ES" sz="2400" dirty="0">
                <a:solidFill>
                  <a:srgbClr val="000000"/>
                </a:solidFill>
                <a:latin typeface="Muli Regular"/>
              </a:rPr>
              <a:t>En promedio al día se venden 1.4 millones de juegos en Steam. </a:t>
            </a:r>
          </a:p>
          <a:p>
            <a:pPr marL="342900" indent="-342900" algn="just">
              <a:lnSpc>
                <a:spcPts val="3359"/>
              </a:lnSpc>
              <a:buFont typeface="Arial" panose="020B0604020202020204" pitchFamily="34" charset="0"/>
              <a:buChar char="•"/>
            </a:pPr>
            <a:r>
              <a:rPr lang="es-ES" sz="2400" dirty="0">
                <a:solidFill>
                  <a:srgbClr val="000000"/>
                </a:solidFill>
                <a:latin typeface="Muli Regular"/>
              </a:rPr>
              <a:t>En los últimos 3 años en Steam se han vendido 1.5 billones de juegos.</a:t>
            </a:r>
          </a:p>
          <a:p>
            <a:pPr>
              <a:lnSpc>
                <a:spcPts val="3359"/>
              </a:lnSpc>
            </a:pPr>
            <a:endParaRPr lang="en-US" sz="2400" dirty="0">
              <a:solidFill>
                <a:srgbClr val="000000"/>
              </a:solidFill>
              <a:latin typeface="Muli Regular"/>
            </a:endParaRPr>
          </a:p>
        </p:txBody>
      </p:sp>
      <p:sp>
        <p:nvSpPr>
          <p:cNvPr id="6" name="TextBox 6"/>
          <p:cNvSpPr txBox="1"/>
          <p:nvPr/>
        </p:nvSpPr>
        <p:spPr>
          <a:xfrm>
            <a:off x="-707432" y="6832598"/>
            <a:ext cx="8085396" cy="2580643"/>
          </a:xfrm>
          <a:prstGeom prst="rect">
            <a:avLst/>
          </a:prstGeom>
        </p:spPr>
        <p:txBody>
          <a:bodyPr lIns="0" tIns="0" rIns="0" bIns="0" rtlCol="0" anchor="t">
            <a:spAutoFit/>
          </a:bodyPr>
          <a:lstStyle/>
          <a:p>
            <a:pPr marL="518160" lvl="1" indent="-259080" algn="ctr">
              <a:lnSpc>
                <a:spcPts val="3359"/>
              </a:lnSpc>
              <a:buFont typeface="Arial"/>
              <a:buChar char="•"/>
            </a:pPr>
            <a:r>
              <a:rPr lang="es-ES" sz="2400" dirty="0">
                <a:solidFill>
                  <a:srgbClr val="000000"/>
                </a:solidFill>
                <a:latin typeface="Muli Regular"/>
              </a:rPr>
              <a:t>Indies 157 millones. </a:t>
            </a:r>
          </a:p>
          <a:p>
            <a:pPr marL="518160" lvl="1" indent="-259080" algn="ctr">
              <a:lnSpc>
                <a:spcPts val="3359"/>
              </a:lnSpc>
              <a:buFont typeface="Arial"/>
              <a:buChar char="•"/>
            </a:pPr>
            <a:r>
              <a:rPr lang="es-ES" sz="2400" dirty="0">
                <a:solidFill>
                  <a:srgbClr val="000000"/>
                </a:solidFill>
                <a:latin typeface="Muli Regular"/>
              </a:rPr>
              <a:t>Los percentiles son:</a:t>
            </a:r>
          </a:p>
          <a:p>
            <a:pPr marL="518160" lvl="1" indent="-259080" algn="ctr">
              <a:lnSpc>
                <a:spcPts val="3359"/>
              </a:lnSpc>
              <a:buFont typeface="Arial"/>
              <a:buChar char="•"/>
            </a:pPr>
            <a:r>
              <a:rPr lang="es-ES" sz="2400" dirty="0">
                <a:solidFill>
                  <a:srgbClr val="000000"/>
                </a:solidFill>
                <a:latin typeface="Muli Regular"/>
              </a:rPr>
              <a:t>25%: 73 millones.</a:t>
            </a:r>
          </a:p>
          <a:p>
            <a:pPr marL="518160" lvl="1" indent="-259080" algn="ctr">
              <a:lnSpc>
                <a:spcPts val="3359"/>
              </a:lnSpc>
              <a:buFont typeface="Arial"/>
              <a:buChar char="•"/>
            </a:pPr>
            <a:r>
              <a:rPr lang="es-ES" sz="2400" dirty="0">
                <a:solidFill>
                  <a:srgbClr val="000000"/>
                </a:solidFill>
                <a:latin typeface="Muli Regular"/>
              </a:rPr>
              <a:t>50%: 105 millones.</a:t>
            </a:r>
          </a:p>
          <a:p>
            <a:pPr marL="518160" lvl="1" indent="-259080" algn="ctr">
              <a:lnSpc>
                <a:spcPts val="3359"/>
              </a:lnSpc>
              <a:buFont typeface="Arial"/>
              <a:buChar char="•"/>
            </a:pPr>
            <a:r>
              <a:rPr lang="es-ES" sz="2400" dirty="0">
                <a:solidFill>
                  <a:srgbClr val="000000"/>
                </a:solidFill>
                <a:latin typeface="Muli Regular"/>
              </a:rPr>
              <a:t>75%: 187 millones.</a:t>
            </a:r>
          </a:p>
          <a:p>
            <a:pPr marL="518160" lvl="1" indent="-259080" algn="ctr">
              <a:lnSpc>
                <a:spcPts val="3359"/>
              </a:lnSpc>
              <a:buFont typeface="Arial"/>
              <a:buChar char="•"/>
            </a:pPr>
            <a:r>
              <a:rPr lang="es-ES" sz="2400" dirty="0">
                <a:solidFill>
                  <a:srgbClr val="000000"/>
                </a:solidFill>
                <a:latin typeface="Muli Regular"/>
              </a:rPr>
              <a:t>max: 700 millones.</a:t>
            </a:r>
          </a:p>
        </p:txBody>
      </p:sp>
      <p:graphicFrame>
        <p:nvGraphicFramePr>
          <p:cNvPr id="14" name="Chart 13">
            <a:extLst>
              <a:ext uri="{FF2B5EF4-FFF2-40B4-BE49-F238E27FC236}">
                <a16:creationId xmlns:a16="http://schemas.microsoft.com/office/drawing/2014/main" id="{DD5B3F5F-5EEC-AFEB-26E2-CB44085A6704}"/>
              </a:ext>
            </a:extLst>
          </p:cNvPr>
          <p:cNvGraphicFramePr/>
          <p:nvPr>
            <p:extLst>
              <p:ext uri="{D42A27DB-BD31-4B8C-83A1-F6EECF244321}">
                <p14:modId xmlns:p14="http://schemas.microsoft.com/office/powerpoint/2010/main" val="970400752"/>
              </p:ext>
            </p:extLst>
          </p:nvPr>
        </p:nvGraphicFramePr>
        <p:xfrm>
          <a:off x="11897742" y="3010622"/>
          <a:ext cx="5905501" cy="3887268"/>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3">
            <a:extLst>
              <a:ext uri="{FF2B5EF4-FFF2-40B4-BE49-F238E27FC236}">
                <a16:creationId xmlns:a16="http://schemas.microsoft.com/office/drawing/2014/main" id="{E17A781D-CA05-39D7-C7F8-1E9067627490}"/>
              </a:ext>
            </a:extLst>
          </p:cNvPr>
          <p:cNvSpPr txBox="1"/>
          <p:nvPr/>
        </p:nvSpPr>
        <p:spPr>
          <a:xfrm>
            <a:off x="1028700" y="5126692"/>
            <a:ext cx="9182100" cy="1000274"/>
          </a:xfrm>
          <a:prstGeom prst="rect">
            <a:avLst/>
          </a:prstGeom>
        </p:spPr>
        <p:txBody>
          <a:bodyPr wrap="square" lIns="0" tIns="0" rIns="0" bIns="0" rtlCol="0" anchor="t">
            <a:spAutoFit/>
          </a:bodyPr>
          <a:lstStyle/>
          <a:p>
            <a:pPr>
              <a:lnSpc>
                <a:spcPts val="7800"/>
              </a:lnSpc>
            </a:pPr>
            <a:r>
              <a:rPr lang="en-US" sz="6500" dirty="0">
                <a:solidFill>
                  <a:srgbClr val="002060"/>
                </a:solidFill>
                <a:latin typeface="Muli Bold"/>
              </a:rPr>
              <a:t>Top </a:t>
            </a:r>
            <a:r>
              <a:rPr lang="es-419" sz="6500" dirty="0">
                <a:solidFill>
                  <a:srgbClr val="002060"/>
                </a:solidFill>
                <a:latin typeface="Muli Bold"/>
              </a:rPr>
              <a:t>ventas por genero</a:t>
            </a:r>
          </a:p>
        </p:txBody>
      </p:sp>
      <p:sp>
        <p:nvSpPr>
          <p:cNvPr id="20" name="TextBox 6">
            <a:extLst>
              <a:ext uri="{FF2B5EF4-FFF2-40B4-BE49-F238E27FC236}">
                <a16:creationId xmlns:a16="http://schemas.microsoft.com/office/drawing/2014/main" id="{78DD7F96-E173-824E-6078-388612D6841D}"/>
              </a:ext>
            </a:extLst>
          </p:cNvPr>
          <p:cNvSpPr txBox="1"/>
          <p:nvPr/>
        </p:nvSpPr>
        <p:spPr>
          <a:xfrm>
            <a:off x="5146985" y="6832598"/>
            <a:ext cx="5490359" cy="2580643"/>
          </a:xfrm>
          <a:prstGeom prst="rect">
            <a:avLst/>
          </a:prstGeom>
        </p:spPr>
        <p:txBody>
          <a:bodyPr wrap="square" lIns="0" tIns="0" rIns="0" bIns="0" rtlCol="0" anchor="t">
            <a:spAutoFit/>
          </a:bodyPr>
          <a:lstStyle/>
          <a:p>
            <a:pPr marL="518160" lvl="1" indent="-259080" algn="ctr">
              <a:lnSpc>
                <a:spcPts val="3359"/>
              </a:lnSpc>
              <a:buFont typeface="Arial"/>
              <a:buChar char="•"/>
            </a:pPr>
            <a:r>
              <a:rPr lang="es-ES" sz="2400" dirty="0">
                <a:solidFill>
                  <a:srgbClr val="000000"/>
                </a:solidFill>
                <a:latin typeface="Muli Regular"/>
              </a:rPr>
              <a:t>AAA 323 millones.</a:t>
            </a:r>
          </a:p>
          <a:p>
            <a:pPr marL="518160" lvl="1" indent="-259080" algn="ctr">
              <a:lnSpc>
                <a:spcPts val="3359"/>
              </a:lnSpc>
              <a:buFont typeface="Arial"/>
              <a:buChar char="•"/>
            </a:pPr>
            <a:r>
              <a:rPr lang="es-ES" sz="2400" dirty="0">
                <a:solidFill>
                  <a:srgbClr val="000000"/>
                </a:solidFill>
                <a:latin typeface="Muli Regular"/>
              </a:rPr>
              <a:t>Los percentiles son:</a:t>
            </a:r>
          </a:p>
          <a:p>
            <a:pPr marL="518160" lvl="1" indent="-259080" algn="ctr">
              <a:lnSpc>
                <a:spcPts val="3359"/>
              </a:lnSpc>
              <a:buFont typeface="Arial"/>
              <a:buChar char="•"/>
            </a:pPr>
            <a:r>
              <a:rPr lang="es-ES" sz="2400" dirty="0">
                <a:solidFill>
                  <a:srgbClr val="000000"/>
                </a:solidFill>
                <a:latin typeface="Muli Regular"/>
              </a:rPr>
              <a:t>25%: 210 millones.</a:t>
            </a:r>
          </a:p>
          <a:p>
            <a:pPr marL="518160" lvl="1" indent="-259080" algn="ctr">
              <a:lnSpc>
                <a:spcPts val="3359"/>
              </a:lnSpc>
              <a:buFont typeface="Arial"/>
              <a:buChar char="•"/>
            </a:pPr>
            <a:r>
              <a:rPr lang="es-ES" sz="2400" dirty="0">
                <a:solidFill>
                  <a:srgbClr val="000000"/>
                </a:solidFill>
                <a:latin typeface="Muli Regular"/>
              </a:rPr>
              <a:t>50%: 210 millones.</a:t>
            </a:r>
          </a:p>
          <a:p>
            <a:pPr marL="518160" lvl="1" indent="-259080" algn="ctr">
              <a:lnSpc>
                <a:spcPts val="3359"/>
              </a:lnSpc>
              <a:buFont typeface="Arial"/>
              <a:buChar char="•"/>
            </a:pPr>
            <a:r>
              <a:rPr lang="es-ES" sz="2400" dirty="0">
                <a:solidFill>
                  <a:srgbClr val="000000"/>
                </a:solidFill>
                <a:latin typeface="Muli Regular"/>
              </a:rPr>
              <a:t>75%: 337 millones.</a:t>
            </a:r>
          </a:p>
          <a:p>
            <a:pPr marL="518160" lvl="1" indent="-259080" algn="ctr">
              <a:lnSpc>
                <a:spcPts val="3359"/>
              </a:lnSpc>
              <a:buFont typeface="Arial"/>
              <a:buChar char="•"/>
            </a:pPr>
            <a:r>
              <a:rPr lang="es-ES" sz="2400" dirty="0">
                <a:solidFill>
                  <a:srgbClr val="000000"/>
                </a:solidFill>
                <a:latin typeface="Muli Regular"/>
              </a:rPr>
              <a:t>max: 900 millones.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021871" y="361720"/>
            <a:ext cx="11772900" cy="2000548"/>
          </a:xfrm>
          <a:prstGeom prst="rect">
            <a:avLst/>
          </a:prstGeom>
        </p:spPr>
        <p:txBody>
          <a:bodyPr wrap="square" lIns="0" tIns="0" rIns="0" bIns="0" rtlCol="0" anchor="t">
            <a:spAutoFit/>
          </a:bodyPr>
          <a:lstStyle/>
          <a:p>
            <a:pPr algn="ctr">
              <a:lnSpc>
                <a:spcPts val="7800"/>
              </a:lnSpc>
            </a:pPr>
            <a:r>
              <a:rPr lang="es-ES" sz="6500" dirty="0">
                <a:solidFill>
                  <a:srgbClr val="002060"/>
                </a:solidFill>
                <a:latin typeface="Muli Bold"/>
              </a:rPr>
              <a:t>Los videojuegos AAA son mas populares que los Indies?</a:t>
            </a:r>
          </a:p>
        </p:txBody>
      </p:sp>
      <p:graphicFrame>
        <p:nvGraphicFramePr>
          <p:cNvPr id="15" name="Chart 14">
            <a:extLst>
              <a:ext uri="{FF2B5EF4-FFF2-40B4-BE49-F238E27FC236}">
                <a16:creationId xmlns:a16="http://schemas.microsoft.com/office/drawing/2014/main" id="{E9CCD8D6-C057-75D9-2391-148362F19B2C}"/>
              </a:ext>
            </a:extLst>
          </p:cNvPr>
          <p:cNvGraphicFramePr/>
          <p:nvPr>
            <p:extLst>
              <p:ext uri="{D42A27DB-BD31-4B8C-83A1-F6EECF244321}">
                <p14:modId xmlns:p14="http://schemas.microsoft.com/office/powerpoint/2010/main" val="3722892491"/>
              </p:ext>
            </p:extLst>
          </p:nvPr>
        </p:nvGraphicFramePr>
        <p:xfrm>
          <a:off x="990600" y="2563817"/>
          <a:ext cx="10515600" cy="6854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8096BED4-5C1C-84A1-0B8C-134E47CCC77F}"/>
              </a:ext>
            </a:extLst>
          </p:cNvPr>
          <p:cNvGraphicFramePr/>
          <p:nvPr>
            <p:extLst>
              <p:ext uri="{D42A27DB-BD31-4B8C-83A1-F6EECF244321}">
                <p14:modId xmlns:p14="http://schemas.microsoft.com/office/powerpoint/2010/main" val="3637871357"/>
              </p:ext>
            </p:extLst>
          </p:nvPr>
        </p:nvGraphicFramePr>
        <p:xfrm>
          <a:off x="12335114" y="3939798"/>
          <a:ext cx="5648086" cy="4038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icture containing text, electronics, close&#10;&#10;Description automatically generated">
            <a:extLst>
              <a:ext uri="{FF2B5EF4-FFF2-40B4-BE49-F238E27FC236}">
                <a16:creationId xmlns:a16="http://schemas.microsoft.com/office/drawing/2014/main" id="{016C8BD5-A70F-5814-164F-6EE9D5A93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7999" cy="10287000"/>
          </a:xfrm>
          <a:prstGeom prst="rect">
            <a:avLst/>
          </a:prstGeom>
        </p:spPr>
      </p:pic>
      <p:sp>
        <p:nvSpPr>
          <p:cNvPr id="5" name="TextBox 5"/>
          <p:cNvSpPr txBox="1"/>
          <p:nvPr/>
        </p:nvSpPr>
        <p:spPr>
          <a:xfrm>
            <a:off x="784403" y="1106081"/>
            <a:ext cx="6019800" cy="1000274"/>
          </a:xfrm>
          <a:prstGeom prst="rect">
            <a:avLst/>
          </a:prstGeom>
        </p:spPr>
        <p:txBody>
          <a:bodyPr wrap="square" lIns="0" tIns="0" rIns="0" bIns="0" rtlCol="0" anchor="t">
            <a:spAutoFit/>
          </a:bodyPr>
          <a:lstStyle/>
          <a:p>
            <a:pPr>
              <a:lnSpc>
                <a:spcPts val="7800"/>
              </a:lnSpc>
            </a:pPr>
            <a:r>
              <a:rPr lang="en-US" sz="8000" dirty="0">
                <a:solidFill>
                  <a:schemeClr val="bg1"/>
                </a:solidFill>
                <a:latin typeface="Muli Bold"/>
              </a:rPr>
              <a:t>Mas release</a:t>
            </a:r>
          </a:p>
        </p:txBody>
      </p:sp>
      <p:sp>
        <p:nvSpPr>
          <p:cNvPr id="22" name="TextBox 4">
            <a:extLst>
              <a:ext uri="{FF2B5EF4-FFF2-40B4-BE49-F238E27FC236}">
                <a16:creationId xmlns:a16="http://schemas.microsoft.com/office/drawing/2014/main" id="{E11F44AE-8702-9231-E350-F901B57E39BF}"/>
              </a:ext>
            </a:extLst>
          </p:cNvPr>
          <p:cNvSpPr txBox="1"/>
          <p:nvPr/>
        </p:nvSpPr>
        <p:spPr>
          <a:xfrm>
            <a:off x="1524000" y="6109275"/>
            <a:ext cx="3473805" cy="2397901"/>
          </a:xfrm>
          <a:prstGeom prst="rect">
            <a:avLst/>
          </a:prstGeom>
        </p:spPr>
        <p:txBody>
          <a:bodyPr wrap="square" lIns="0" tIns="0" rIns="0" bIns="0" rtlCol="0" anchor="t">
            <a:spAutoFit/>
          </a:bodyPr>
          <a:lstStyle/>
          <a:p>
            <a:pPr algn="ctr">
              <a:lnSpc>
                <a:spcPts val="3798"/>
              </a:lnSpc>
              <a:spcBef>
                <a:spcPct val="0"/>
              </a:spcBef>
            </a:pPr>
            <a:r>
              <a:rPr lang="es-ES" sz="2713" dirty="0">
                <a:solidFill>
                  <a:schemeClr val="bg1"/>
                </a:solidFill>
                <a:latin typeface="Muli Regular"/>
              </a:rPr>
              <a:t>Indie</a:t>
            </a:r>
          </a:p>
          <a:p>
            <a:pPr marL="457200" indent="-457200">
              <a:lnSpc>
                <a:spcPts val="3798"/>
              </a:lnSpc>
              <a:spcBef>
                <a:spcPct val="0"/>
              </a:spcBef>
              <a:buFont typeface="Arial" panose="020B0604020202020204" pitchFamily="34" charset="0"/>
              <a:buChar char="•"/>
            </a:pPr>
            <a:r>
              <a:rPr lang="es-ES" sz="2713" dirty="0">
                <a:solidFill>
                  <a:schemeClr val="bg1"/>
                </a:solidFill>
                <a:latin typeface="Muli Regular"/>
              </a:rPr>
              <a:t>Octubre        2042</a:t>
            </a:r>
          </a:p>
          <a:p>
            <a:pPr marL="457200" indent="-457200">
              <a:lnSpc>
                <a:spcPts val="3798"/>
              </a:lnSpc>
              <a:spcBef>
                <a:spcPct val="0"/>
              </a:spcBef>
              <a:buFont typeface="Arial" panose="020B0604020202020204" pitchFamily="34" charset="0"/>
              <a:buChar char="•"/>
            </a:pPr>
            <a:r>
              <a:rPr lang="es-ES" sz="2713" dirty="0">
                <a:solidFill>
                  <a:schemeClr val="bg1"/>
                </a:solidFill>
                <a:latin typeface="Muli Regular"/>
              </a:rPr>
              <a:t>Agosto         1815</a:t>
            </a:r>
          </a:p>
          <a:p>
            <a:pPr marL="457200" indent="-457200">
              <a:lnSpc>
                <a:spcPts val="3798"/>
              </a:lnSpc>
              <a:spcBef>
                <a:spcPct val="0"/>
              </a:spcBef>
              <a:buFont typeface="Arial" panose="020B0604020202020204" pitchFamily="34" charset="0"/>
              <a:buChar char="•"/>
            </a:pPr>
            <a:r>
              <a:rPr lang="es-ES" sz="2713" dirty="0">
                <a:solidFill>
                  <a:schemeClr val="bg1"/>
                </a:solidFill>
                <a:latin typeface="Muli Regular"/>
              </a:rPr>
              <a:t>Noviembre  1801	</a:t>
            </a:r>
          </a:p>
        </p:txBody>
      </p:sp>
      <p:sp>
        <p:nvSpPr>
          <p:cNvPr id="23" name="TextBox 4">
            <a:extLst>
              <a:ext uri="{FF2B5EF4-FFF2-40B4-BE49-F238E27FC236}">
                <a16:creationId xmlns:a16="http://schemas.microsoft.com/office/drawing/2014/main" id="{2491BB52-D7F1-F53A-F41D-9C226D78B0C0}"/>
              </a:ext>
            </a:extLst>
          </p:cNvPr>
          <p:cNvSpPr txBox="1"/>
          <p:nvPr/>
        </p:nvSpPr>
        <p:spPr>
          <a:xfrm>
            <a:off x="1371600" y="2974786"/>
            <a:ext cx="3473805" cy="2397901"/>
          </a:xfrm>
          <a:prstGeom prst="rect">
            <a:avLst/>
          </a:prstGeom>
        </p:spPr>
        <p:txBody>
          <a:bodyPr wrap="square" lIns="0" tIns="0" rIns="0" bIns="0" rtlCol="0" anchor="t">
            <a:spAutoFit/>
          </a:bodyPr>
          <a:lstStyle/>
          <a:p>
            <a:pPr algn="ctr">
              <a:lnSpc>
                <a:spcPts val="3798"/>
              </a:lnSpc>
              <a:spcBef>
                <a:spcPct val="0"/>
              </a:spcBef>
            </a:pPr>
            <a:r>
              <a:rPr lang="es-ES" sz="2713" dirty="0">
                <a:solidFill>
                  <a:schemeClr val="bg1"/>
                </a:solidFill>
                <a:latin typeface="Muli Regular"/>
              </a:rPr>
              <a:t>AAA</a:t>
            </a:r>
          </a:p>
          <a:p>
            <a:pPr marL="457200" indent="-457200" algn="ctr">
              <a:lnSpc>
                <a:spcPts val="3798"/>
              </a:lnSpc>
              <a:spcBef>
                <a:spcPct val="0"/>
              </a:spcBef>
              <a:buFont typeface="Arial" panose="020B0604020202020204" pitchFamily="34" charset="0"/>
              <a:buChar char="•"/>
            </a:pPr>
            <a:r>
              <a:rPr lang="en-US" sz="2713" dirty="0">
                <a:solidFill>
                  <a:schemeClr val="bg1"/>
                </a:solidFill>
                <a:latin typeface="Muli Regular"/>
              </a:rPr>
              <a:t>December     737</a:t>
            </a:r>
          </a:p>
          <a:p>
            <a:pPr marL="457200" indent="-457200" algn="ctr">
              <a:lnSpc>
                <a:spcPts val="3798"/>
              </a:lnSpc>
              <a:spcBef>
                <a:spcPct val="0"/>
              </a:spcBef>
              <a:buFont typeface="Arial" panose="020B0604020202020204" pitchFamily="34" charset="0"/>
              <a:buChar char="•"/>
            </a:pPr>
            <a:r>
              <a:rPr lang="en-US" sz="2713" dirty="0">
                <a:solidFill>
                  <a:schemeClr val="bg1"/>
                </a:solidFill>
                <a:latin typeface="Muli Regular"/>
              </a:rPr>
              <a:t>October         725</a:t>
            </a:r>
          </a:p>
          <a:p>
            <a:pPr marL="457200" indent="-457200" algn="ctr">
              <a:lnSpc>
                <a:spcPts val="3798"/>
              </a:lnSpc>
              <a:spcBef>
                <a:spcPct val="0"/>
              </a:spcBef>
              <a:buFont typeface="Arial" panose="020B0604020202020204" pitchFamily="34" charset="0"/>
              <a:buChar char="•"/>
            </a:pPr>
            <a:r>
              <a:rPr lang="en-US" sz="2713" dirty="0">
                <a:solidFill>
                  <a:schemeClr val="bg1"/>
                </a:solidFill>
                <a:latin typeface="Muli Regular"/>
              </a:rPr>
              <a:t>November     664</a:t>
            </a:r>
          </a:p>
          <a:p>
            <a:pPr>
              <a:lnSpc>
                <a:spcPts val="3798"/>
              </a:lnSpc>
              <a:spcBef>
                <a:spcPct val="0"/>
              </a:spcBef>
            </a:pPr>
            <a:r>
              <a:rPr lang="es-ES" sz="2713" dirty="0">
                <a:solidFill>
                  <a:schemeClr val="bg1"/>
                </a:solidFill>
                <a:latin typeface="Muli Regular"/>
              </a:rPr>
              <a:t>	</a:t>
            </a:r>
          </a:p>
        </p:txBody>
      </p:sp>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83866997-43C7-559D-9AEF-2A7F6FC27E84}"/>
                  </a:ext>
                </a:extLst>
              </p14:cNvPr>
              <p14:cNvContentPartPr/>
              <p14:nvPr/>
            </p14:nvContentPartPr>
            <p14:xfrm>
              <a:off x="11447040" y="2040720"/>
              <a:ext cx="5748840" cy="2395800"/>
            </p14:xfrm>
          </p:contentPart>
        </mc:Choice>
        <mc:Fallback xmlns="">
          <p:pic>
            <p:nvPicPr>
              <p:cNvPr id="33" name="Ink 32">
                <a:extLst>
                  <a:ext uri="{FF2B5EF4-FFF2-40B4-BE49-F238E27FC236}">
                    <a16:creationId xmlns:a16="http://schemas.microsoft.com/office/drawing/2014/main" id="{83866997-43C7-559D-9AEF-2A7F6FC27E84}"/>
                  </a:ext>
                </a:extLst>
              </p:cNvPr>
              <p:cNvPicPr/>
              <p:nvPr/>
            </p:nvPicPr>
            <p:blipFill>
              <a:blip r:embed="rId4"/>
              <a:stretch>
                <a:fillRect/>
              </a:stretch>
            </p:blipFill>
            <p:spPr>
              <a:xfrm>
                <a:off x="11357040" y="1860720"/>
                <a:ext cx="5928480" cy="275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id="{75BB4561-564D-F467-3881-FA85DF63EE6F}"/>
                  </a:ext>
                </a:extLst>
              </p14:cNvPr>
              <p14:cNvContentPartPr/>
              <p14:nvPr/>
            </p14:nvContentPartPr>
            <p14:xfrm>
              <a:off x="9972120" y="2361120"/>
              <a:ext cx="4680720" cy="2472120"/>
            </p14:xfrm>
          </p:contentPart>
        </mc:Choice>
        <mc:Fallback xmlns="">
          <p:pic>
            <p:nvPicPr>
              <p:cNvPr id="34" name="Ink 33">
                <a:extLst>
                  <a:ext uri="{FF2B5EF4-FFF2-40B4-BE49-F238E27FC236}">
                    <a16:creationId xmlns:a16="http://schemas.microsoft.com/office/drawing/2014/main" id="{75BB4561-564D-F467-3881-FA85DF63EE6F}"/>
                  </a:ext>
                </a:extLst>
              </p:cNvPr>
              <p:cNvPicPr/>
              <p:nvPr/>
            </p:nvPicPr>
            <p:blipFill>
              <a:blip r:embed="rId6"/>
              <a:stretch>
                <a:fillRect/>
              </a:stretch>
            </p:blipFill>
            <p:spPr>
              <a:xfrm>
                <a:off x="9882120" y="2181120"/>
                <a:ext cx="4860360" cy="283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733D3597-F416-D2EB-C745-185E41D0A77C}"/>
                  </a:ext>
                </a:extLst>
              </p14:cNvPr>
              <p14:cNvContentPartPr/>
              <p14:nvPr/>
            </p14:nvContentPartPr>
            <p14:xfrm>
              <a:off x="6903480" y="3048000"/>
              <a:ext cx="4208400" cy="5212800"/>
            </p14:xfrm>
          </p:contentPart>
        </mc:Choice>
        <mc:Fallback xmlns="">
          <p:pic>
            <p:nvPicPr>
              <p:cNvPr id="36" name="Ink 35">
                <a:extLst>
                  <a:ext uri="{FF2B5EF4-FFF2-40B4-BE49-F238E27FC236}">
                    <a16:creationId xmlns:a16="http://schemas.microsoft.com/office/drawing/2014/main" id="{733D3597-F416-D2EB-C745-185E41D0A77C}"/>
                  </a:ext>
                </a:extLst>
              </p:cNvPr>
              <p:cNvPicPr/>
              <p:nvPr/>
            </p:nvPicPr>
            <p:blipFill>
              <a:blip r:embed="rId8"/>
              <a:stretch>
                <a:fillRect/>
              </a:stretch>
            </p:blipFill>
            <p:spPr>
              <a:xfrm>
                <a:off x="6813840" y="2868360"/>
                <a:ext cx="4388040" cy="5572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6A580584-325E-CB33-0668-E324E30B6197}"/>
                  </a:ext>
                </a:extLst>
              </p14:cNvPr>
              <p14:cNvContentPartPr/>
              <p14:nvPr/>
            </p14:nvContentPartPr>
            <p14:xfrm>
              <a:off x="7834440" y="4008120"/>
              <a:ext cx="1081080" cy="657720"/>
            </p14:xfrm>
          </p:contentPart>
        </mc:Choice>
        <mc:Fallback xmlns="">
          <p:pic>
            <p:nvPicPr>
              <p:cNvPr id="37" name="Ink 36">
                <a:extLst>
                  <a:ext uri="{FF2B5EF4-FFF2-40B4-BE49-F238E27FC236}">
                    <a16:creationId xmlns:a16="http://schemas.microsoft.com/office/drawing/2014/main" id="{6A580584-325E-CB33-0668-E324E30B6197}"/>
                  </a:ext>
                </a:extLst>
              </p:cNvPr>
              <p:cNvPicPr/>
              <p:nvPr/>
            </p:nvPicPr>
            <p:blipFill>
              <a:blip r:embed="rId10"/>
              <a:stretch>
                <a:fillRect/>
              </a:stretch>
            </p:blipFill>
            <p:spPr>
              <a:xfrm>
                <a:off x="7744800" y="3828120"/>
                <a:ext cx="1260720" cy="101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3792A047-0F82-843A-7575-4DAFEC4205FC}"/>
                  </a:ext>
                </a:extLst>
              </p14:cNvPr>
              <p14:cNvContentPartPr/>
              <p14:nvPr/>
            </p14:nvContentPartPr>
            <p14:xfrm>
              <a:off x="12284760" y="2025600"/>
              <a:ext cx="4852440" cy="1969560"/>
            </p14:xfrm>
          </p:contentPart>
        </mc:Choice>
        <mc:Fallback xmlns="">
          <p:pic>
            <p:nvPicPr>
              <p:cNvPr id="38" name="Ink 37">
                <a:extLst>
                  <a:ext uri="{FF2B5EF4-FFF2-40B4-BE49-F238E27FC236}">
                    <a16:creationId xmlns:a16="http://schemas.microsoft.com/office/drawing/2014/main" id="{3792A047-0F82-843A-7575-4DAFEC4205FC}"/>
                  </a:ext>
                </a:extLst>
              </p:cNvPr>
              <p:cNvPicPr/>
              <p:nvPr/>
            </p:nvPicPr>
            <p:blipFill>
              <a:blip r:embed="rId12"/>
              <a:stretch>
                <a:fillRect/>
              </a:stretch>
            </p:blipFill>
            <p:spPr>
              <a:xfrm>
                <a:off x="12195120" y="1845600"/>
                <a:ext cx="5032080" cy="232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a:extLst>
                  <a:ext uri="{FF2B5EF4-FFF2-40B4-BE49-F238E27FC236}">
                    <a16:creationId xmlns:a16="http://schemas.microsoft.com/office/drawing/2014/main" id="{866B8A43-B970-868F-BF60-D7D6E59239A3}"/>
                  </a:ext>
                </a:extLst>
              </p14:cNvPr>
              <p14:cNvContentPartPr/>
              <p14:nvPr/>
            </p14:nvContentPartPr>
            <p14:xfrm>
              <a:off x="13929240" y="2270400"/>
              <a:ext cx="3882960" cy="1860480"/>
            </p14:xfrm>
          </p:contentPart>
        </mc:Choice>
        <mc:Fallback xmlns="">
          <p:pic>
            <p:nvPicPr>
              <p:cNvPr id="39" name="Ink 38">
                <a:extLst>
                  <a:ext uri="{FF2B5EF4-FFF2-40B4-BE49-F238E27FC236}">
                    <a16:creationId xmlns:a16="http://schemas.microsoft.com/office/drawing/2014/main" id="{866B8A43-B970-868F-BF60-D7D6E59239A3}"/>
                  </a:ext>
                </a:extLst>
              </p:cNvPr>
              <p:cNvPicPr/>
              <p:nvPr/>
            </p:nvPicPr>
            <p:blipFill>
              <a:blip r:embed="rId14"/>
              <a:stretch>
                <a:fillRect/>
              </a:stretch>
            </p:blipFill>
            <p:spPr>
              <a:xfrm>
                <a:off x="13839600" y="2090760"/>
                <a:ext cx="4062600" cy="2220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0" name="Ink 39">
                <a:extLst>
                  <a:ext uri="{FF2B5EF4-FFF2-40B4-BE49-F238E27FC236}">
                    <a16:creationId xmlns:a16="http://schemas.microsoft.com/office/drawing/2014/main" id="{A3864AD6-910A-3517-3CAD-46416F4BBE0A}"/>
                  </a:ext>
                </a:extLst>
              </p14:cNvPr>
              <p14:cNvContentPartPr/>
              <p14:nvPr/>
            </p14:nvContentPartPr>
            <p14:xfrm>
              <a:off x="14868120" y="2437800"/>
              <a:ext cx="1362600" cy="1661040"/>
            </p14:xfrm>
          </p:contentPart>
        </mc:Choice>
        <mc:Fallback xmlns="">
          <p:pic>
            <p:nvPicPr>
              <p:cNvPr id="40" name="Ink 39">
                <a:extLst>
                  <a:ext uri="{FF2B5EF4-FFF2-40B4-BE49-F238E27FC236}">
                    <a16:creationId xmlns:a16="http://schemas.microsoft.com/office/drawing/2014/main" id="{A3864AD6-910A-3517-3CAD-46416F4BBE0A}"/>
                  </a:ext>
                </a:extLst>
              </p:cNvPr>
              <p:cNvPicPr/>
              <p:nvPr/>
            </p:nvPicPr>
            <p:blipFill>
              <a:blip r:embed="rId16"/>
              <a:stretch>
                <a:fillRect/>
              </a:stretch>
            </p:blipFill>
            <p:spPr>
              <a:xfrm>
                <a:off x="14778120" y="2257800"/>
                <a:ext cx="1542240" cy="2020680"/>
              </a:xfrm>
              <a:prstGeom prst="rect">
                <a:avLst/>
              </a:prstGeom>
            </p:spPr>
          </p:pic>
        </mc:Fallback>
      </mc:AlternateContent>
      <p:sp>
        <p:nvSpPr>
          <p:cNvPr id="41" name="Rectangle 40">
            <a:extLst>
              <a:ext uri="{FF2B5EF4-FFF2-40B4-BE49-F238E27FC236}">
                <a16:creationId xmlns:a16="http://schemas.microsoft.com/office/drawing/2014/main" id="{5E9A30F7-B002-522F-8BB4-45F102925D82}"/>
              </a:ext>
            </a:extLst>
          </p:cNvPr>
          <p:cNvSpPr/>
          <p:nvPr/>
        </p:nvSpPr>
        <p:spPr>
          <a:xfrm>
            <a:off x="11309121" y="1208417"/>
            <a:ext cx="7117997" cy="1015663"/>
          </a:xfrm>
          <a:prstGeom prst="rect">
            <a:avLst/>
          </a:prstGeom>
          <a:noFill/>
        </p:spPr>
        <p:txBody>
          <a:bodyPr wrap="square" lIns="91440" tIns="45720" rIns="91440" bIns="45720">
            <a:spAutoFit/>
          </a:bodyPr>
          <a:lstStyle/>
          <a:p>
            <a:pPr algn="ctr"/>
            <a:r>
              <a:rPr lang="en-US" sz="6000" b="1" cap="none" spc="50" dirty="0">
                <a:ln w="9525" cmpd="sng">
                  <a:solidFill>
                    <a:schemeClr val="accent1"/>
                  </a:solidFill>
                  <a:prstDash val="solid"/>
                </a:ln>
                <a:solidFill>
                  <a:srgbClr val="70AD47">
                    <a:tint val="1000"/>
                  </a:srgbClr>
                </a:solidFill>
                <a:effectLst>
                  <a:glow rad="38100">
                    <a:schemeClr val="accent1">
                      <a:alpha val="40000"/>
                    </a:schemeClr>
                  </a:glow>
                </a:effectLst>
              </a:rPr>
              <a:t>25 </a:t>
            </a:r>
            <a:r>
              <a:rPr lang="en-US" sz="6000" b="1" spc="50" dirty="0">
                <a:ln w="9525" cmpd="sng">
                  <a:solidFill>
                    <a:schemeClr val="accent1"/>
                  </a:solidFill>
                  <a:prstDash val="solid"/>
                </a:ln>
                <a:solidFill>
                  <a:srgbClr val="70AD47">
                    <a:tint val="1000"/>
                  </a:srgbClr>
                </a:solidFill>
                <a:effectLst>
                  <a:glow rad="38100">
                    <a:schemeClr val="accent1">
                      <a:alpha val="40000"/>
                    </a:schemeClr>
                  </a:glow>
                </a:effectLst>
              </a:rPr>
              <a:t>V</a:t>
            </a:r>
            <a:r>
              <a:rPr lang="en-US" sz="6000" b="1" cap="none" spc="50" dirty="0">
                <a:ln w="9525" cmpd="sng">
                  <a:solidFill>
                    <a:schemeClr val="accent1"/>
                  </a:solidFill>
                  <a:prstDash val="solid"/>
                </a:ln>
                <a:solidFill>
                  <a:srgbClr val="70AD47">
                    <a:tint val="1000"/>
                  </a:srgbClr>
                </a:solidFill>
                <a:effectLst>
                  <a:glow rad="38100">
                    <a:schemeClr val="accent1">
                      <a:alpha val="40000"/>
                    </a:schemeClr>
                  </a:glow>
                </a:effectLst>
              </a:rPr>
              <a:t>ideojuegos</a:t>
            </a:r>
          </a:p>
        </p:txBody>
      </p:sp>
      <p:sp>
        <p:nvSpPr>
          <p:cNvPr id="42" name="Rectangle 41">
            <a:extLst>
              <a:ext uri="{FF2B5EF4-FFF2-40B4-BE49-F238E27FC236}">
                <a16:creationId xmlns:a16="http://schemas.microsoft.com/office/drawing/2014/main" id="{3EE32989-B036-F5C2-BB66-37F951A4F5A6}"/>
              </a:ext>
            </a:extLst>
          </p:cNvPr>
          <p:cNvSpPr/>
          <p:nvPr/>
        </p:nvSpPr>
        <p:spPr>
          <a:xfrm>
            <a:off x="10912603" y="6708728"/>
            <a:ext cx="7117997" cy="1015663"/>
          </a:xfrm>
          <a:prstGeom prst="rect">
            <a:avLst/>
          </a:prstGeom>
          <a:noFill/>
        </p:spPr>
        <p:txBody>
          <a:bodyPr wrap="square" lIns="91440" tIns="45720" rIns="91440" bIns="45720">
            <a:spAutoFit/>
          </a:bodyPr>
          <a:lstStyle/>
          <a:p>
            <a:pPr algn="ctr"/>
            <a:r>
              <a:rPr lang="en-US" sz="6000" b="1" cap="none" spc="50" dirty="0">
                <a:ln w="9525" cmpd="sng">
                  <a:solidFill>
                    <a:schemeClr val="accent1"/>
                  </a:solidFill>
                  <a:prstDash val="solid"/>
                </a:ln>
                <a:solidFill>
                  <a:srgbClr val="70AD47">
                    <a:tint val="1000"/>
                  </a:srgbClr>
                </a:solidFill>
                <a:effectLst>
                  <a:glow rad="38100">
                    <a:schemeClr val="accent1">
                      <a:alpha val="40000"/>
                    </a:schemeClr>
                  </a:glow>
                </a:effectLst>
              </a:rPr>
              <a:t>27873 </a:t>
            </a:r>
            <a:r>
              <a:rPr lang="en-US" sz="6000" b="1" spc="50" dirty="0">
                <a:ln w="9525" cmpd="sng">
                  <a:solidFill>
                    <a:schemeClr val="accent1"/>
                  </a:solidFill>
                  <a:prstDash val="solid"/>
                </a:ln>
                <a:solidFill>
                  <a:srgbClr val="70AD47">
                    <a:tint val="1000"/>
                  </a:srgbClr>
                </a:solidFill>
                <a:effectLst>
                  <a:glow rad="38100">
                    <a:schemeClr val="accent1">
                      <a:alpha val="40000"/>
                    </a:schemeClr>
                  </a:glow>
                </a:effectLst>
              </a:rPr>
              <a:t>E</a:t>
            </a:r>
            <a:r>
              <a:rPr lang="en-US" sz="6000" b="1" cap="none" spc="50" dirty="0">
                <a:ln w="9525" cmpd="sng">
                  <a:solidFill>
                    <a:schemeClr val="accent1"/>
                  </a:solidFill>
                  <a:prstDash val="solid"/>
                </a:ln>
                <a:solidFill>
                  <a:srgbClr val="70AD47">
                    <a:tint val="1000"/>
                  </a:srgbClr>
                </a:solidFill>
                <a:effectLst>
                  <a:glow rad="38100">
                    <a:schemeClr val="accent1">
                      <a:alpha val="40000"/>
                    </a:schemeClr>
                  </a:glow>
                </a:effectLst>
              </a:rPr>
              <a:t>n total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12058" y="9523188"/>
            <a:ext cx="3015157" cy="763812"/>
            <a:chOff x="0" y="0"/>
            <a:chExt cx="3139680" cy="795357"/>
          </a:xfrm>
        </p:grpSpPr>
        <p:sp>
          <p:nvSpPr>
            <p:cNvPr id="3" name="Freeform 3"/>
            <p:cNvSpPr/>
            <p:nvPr/>
          </p:nvSpPr>
          <p:spPr>
            <a:xfrm>
              <a:off x="0" y="0"/>
              <a:ext cx="3139679" cy="795357"/>
            </a:xfrm>
            <a:custGeom>
              <a:avLst/>
              <a:gdLst/>
              <a:ahLst/>
              <a:cxnLst/>
              <a:rect l="l" t="t" r="r" b="b"/>
              <a:pathLst>
                <a:path w="3139679" h="795357">
                  <a:moveTo>
                    <a:pt x="0" y="0"/>
                  </a:moveTo>
                  <a:lnTo>
                    <a:pt x="3139679" y="0"/>
                  </a:lnTo>
                  <a:lnTo>
                    <a:pt x="3139679" y="795357"/>
                  </a:lnTo>
                  <a:lnTo>
                    <a:pt x="0" y="795357"/>
                  </a:lnTo>
                  <a:close/>
                </a:path>
              </a:pathLst>
            </a:custGeom>
            <a:solidFill>
              <a:srgbClr val="FEFFFD"/>
            </a:solidFill>
          </p:spPr>
        </p:sp>
      </p:grpSp>
      <p:sp>
        <p:nvSpPr>
          <p:cNvPr id="5" name="TextBox 5"/>
          <p:cNvSpPr txBox="1"/>
          <p:nvPr/>
        </p:nvSpPr>
        <p:spPr>
          <a:xfrm>
            <a:off x="3668368" y="527834"/>
            <a:ext cx="11201400" cy="1000274"/>
          </a:xfrm>
          <a:prstGeom prst="rect">
            <a:avLst/>
          </a:prstGeom>
        </p:spPr>
        <p:txBody>
          <a:bodyPr wrap="square" lIns="0" tIns="0" rIns="0" bIns="0" rtlCol="0" anchor="t">
            <a:spAutoFit/>
          </a:bodyPr>
          <a:lstStyle/>
          <a:p>
            <a:pPr>
              <a:lnSpc>
                <a:spcPts val="7800"/>
              </a:lnSpc>
            </a:pPr>
            <a:r>
              <a:rPr lang="es-ES" sz="6500" dirty="0">
                <a:solidFill>
                  <a:srgbClr val="002060"/>
                </a:solidFill>
                <a:latin typeface="Muli Bold"/>
              </a:rPr>
              <a:t>Steam es muy competitivo?</a:t>
            </a:r>
          </a:p>
        </p:txBody>
      </p:sp>
      <p:pic>
        <p:nvPicPr>
          <p:cNvPr id="14" name="Picture 13" descr="Text&#10;&#10;Description automatically generated">
            <a:extLst>
              <a:ext uri="{FF2B5EF4-FFF2-40B4-BE49-F238E27FC236}">
                <a16:creationId xmlns:a16="http://schemas.microsoft.com/office/drawing/2014/main" id="{E11BB728-FA4C-AC62-308F-3A76F7267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371" y="3796572"/>
            <a:ext cx="9329384" cy="5943600"/>
          </a:xfrm>
          <a:prstGeom prst="rect">
            <a:avLst/>
          </a:prstGeom>
        </p:spPr>
      </p:pic>
      <p:pic>
        <p:nvPicPr>
          <p:cNvPr id="16" name="Picture 15" descr="Graphical user interface, text&#10;&#10;Description automatically generated">
            <a:extLst>
              <a:ext uri="{FF2B5EF4-FFF2-40B4-BE49-F238E27FC236}">
                <a16:creationId xmlns:a16="http://schemas.microsoft.com/office/drawing/2014/main" id="{B52E498C-D95F-D43B-3EB8-8E1BE2555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58" y="3884388"/>
            <a:ext cx="5880869" cy="5638800"/>
          </a:xfrm>
          <a:prstGeom prst="rect">
            <a:avLst/>
          </a:prstGeom>
        </p:spPr>
      </p:pic>
      <p:sp>
        <p:nvSpPr>
          <p:cNvPr id="17" name="TextBox 3">
            <a:extLst>
              <a:ext uri="{FF2B5EF4-FFF2-40B4-BE49-F238E27FC236}">
                <a16:creationId xmlns:a16="http://schemas.microsoft.com/office/drawing/2014/main" id="{65750762-68A1-A730-517D-9B219505D90B}"/>
              </a:ext>
            </a:extLst>
          </p:cNvPr>
          <p:cNvSpPr txBox="1"/>
          <p:nvPr/>
        </p:nvSpPr>
        <p:spPr>
          <a:xfrm>
            <a:off x="10744200" y="2566120"/>
            <a:ext cx="4807062" cy="1000274"/>
          </a:xfrm>
          <a:prstGeom prst="rect">
            <a:avLst/>
          </a:prstGeom>
        </p:spPr>
        <p:txBody>
          <a:bodyPr wrap="square" lIns="0" tIns="0" rIns="0" bIns="0" rtlCol="0" anchor="t">
            <a:spAutoFit/>
          </a:bodyPr>
          <a:lstStyle/>
          <a:p>
            <a:pPr>
              <a:lnSpc>
                <a:spcPts val="7800"/>
              </a:lnSpc>
            </a:pPr>
            <a:r>
              <a:rPr lang="en-US" sz="6500" dirty="0">
                <a:solidFill>
                  <a:srgbClr val="002060"/>
                </a:solidFill>
                <a:latin typeface="Muli Bold"/>
              </a:rPr>
              <a:t>Dev ventas</a:t>
            </a:r>
            <a:endParaRPr lang="es-419" sz="6500" dirty="0">
              <a:solidFill>
                <a:srgbClr val="002060"/>
              </a:solidFill>
              <a:latin typeface="Muli Bold"/>
            </a:endParaRPr>
          </a:p>
        </p:txBody>
      </p:sp>
      <p:sp>
        <p:nvSpPr>
          <p:cNvPr id="18" name="TextBox 3">
            <a:extLst>
              <a:ext uri="{FF2B5EF4-FFF2-40B4-BE49-F238E27FC236}">
                <a16:creationId xmlns:a16="http://schemas.microsoft.com/office/drawing/2014/main" id="{CA1E46EB-5EC8-FCA2-B5DC-A93E291359C6}"/>
              </a:ext>
            </a:extLst>
          </p:cNvPr>
          <p:cNvSpPr txBox="1"/>
          <p:nvPr/>
        </p:nvSpPr>
        <p:spPr>
          <a:xfrm>
            <a:off x="1810056" y="2474914"/>
            <a:ext cx="4807062" cy="1000274"/>
          </a:xfrm>
          <a:prstGeom prst="rect">
            <a:avLst/>
          </a:prstGeom>
        </p:spPr>
        <p:txBody>
          <a:bodyPr wrap="square" lIns="0" tIns="0" rIns="0" bIns="0" rtlCol="0" anchor="t">
            <a:spAutoFit/>
          </a:bodyPr>
          <a:lstStyle/>
          <a:p>
            <a:pPr>
              <a:lnSpc>
                <a:spcPts val="7800"/>
              </a:lnSpc>
            </a:pPr>
            <a:r>
              <a:rPr lang="en-US" sz="6500" dirty="0">
                <a:solidFill>
                  <a:srgbClr val="002060"/>
                </a:solidFill>
                <a:latin typeface="Muli Bold"/>
              </a:rPr>
              <a:t>Pub ventas</a:t>
            </a:r>
            <a:endParaRPr lang="es-419" sz="6500" dirty="0">
              <a:solidFill>
                <a:srgbClr val="002060"/>
              </a:solidFill>
              <a:latin typeface="Muli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663</Words>
  <Application>Microsoft Office PowerPoint</Application>
  <PresentationFormat>Custom</PresentationFormat>
  <Paragraphs>130</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Muli Regular</vt:lpstr>
      <vt:lpstr>Muli Bold</vt:lpstr>
      <vt:lpstr>Arial</vt:lpstr>
      <vt:lpstr>Arimo Bold Italics</vt:lpstr>
      <vt:lpstr>Muli Regular Bold</vt:lpstr>
      <vt:lpstr>Calibri</vt:lpstr>
      <vt:lpstr>Muli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Technology Today</dc:title>
  <cp:lastModifiedBy>Giuliano Cucina</cp:lastModifiedBy>
  <cp:revision>3</cp:revision>
  <dcterms:created xsi:type="dcterms:W3CDTF">2006-08-16T00:00:00Z</dcterms:created>
  <dcterms:modified xsi:type="dcterms:W3CDTF">2022-07-09T08:28:56Z</dcterms:modified>
  <dc:identifier>DAEt9YsQgEY</dc:identifier>
</cp:coreProperties>
</file>